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0" r:id="rId5"/>
    <p:sldMasterId id="2147483656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7" roundtripDataSignature="AMtx7mhFlvpiWhRAwgkZpZ58pMrjBbYx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customschemas.google.com/relationships/presentationmetadata" Target="metadata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2"/>
          <p:cNvSpPr txBox="1"/>
          <p:nvPr>
            <p:ph type="ctrTitle"/>
          </p:nvPr>
        </p:nvSpPr>
        <p:spPr>
          <a:xfrm>
            <a:off x="822960" y="758952"/>
            <a:ext cx="75438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" type="subTitle"/>
          </p:nvPr>
        </p:nvSpPr>
        <p:spPr>
          <a:xfrm>
            <a:off x="825038" y="4455621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17" name="Google Shape;17;p12"/>
          <p:cNvSpPr txBox="1"/>
          <p:nvPr>
            <p:ph idx="10" type="dt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2"/>
          <p:cNvSpPr txBox="1"/>
          <p:nvPr>
            <p:ph idx="11" type="ftr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2" type="sldNum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0" type="dt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1" type="ftr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 txBox="1"/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7"/>
          <p:cNvSpPr txBox="1"/>
          <p:nvPr>
            <p:ph idx="1" type="body"/>
          </p:nvPr>
        </p:nvSpPr>
        <p:spPr>
          <a:xfrm rot="5400000">
            <a:off x="2582863" y="85724"/>
            <a:ext cx="4022725" cy="75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0" type="dt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1" type="ftr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2" type="sldNum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om nadpis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/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0" type="dt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1" type="ftr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12" type="sldNum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9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" type="body"/>
          </p:nvPr>
        </p:nvSpPr>
        <p:spPr>
          <a:xfrm>
            <a:off x="822960" y="1846052"/>
            <a:ext cx="370332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9"/>
          <p:cNvSpPr txBox="1"/>
          <p:nvPr>
            <p:ph idx="2" type="body"/>
          </p:nvPr>
        </p:nvSpPr>
        <p:spPr>
          <a:xfrm>
            <a:off x="822960" y="2582334"/>
            <a:ext cx="3703320" cy="3286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0" name="Google Shape;50;p19"/>
          <p:cNvSpPr txBox="1"/>
          <p:nvPr>
            <p:ph idx="3" type="body"/>
          </p:nvPr>
        </p:nvSpPr>
        <p:spPr>
          <a:xfrm>
            <a:off x="4663440" y="1846052"/>
            <a:ext cx="370332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19"/>
          <p:cNvSpPr txBox="1"/>
          <p:nvPr>
            <p:ph idx="4" type="body"/>
          </p:nvPr>
        </p:nvSpPr>
        <p:spPr>
          <a:xfrm>
            <a:off x="4663440" y="2582334"/>
            <a:ext cx="3703320" cy="3286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0" type="dt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1" type="ftr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9"/>
          <p:cNvSpPr txBox="1"/>
          <p:nvPr>
            <p:ph idx="12" type="sldNum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0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1" type="body"/>
          </p:nvPr>
        </p:nvSpPr>
        <p:spPr>
          <a:xfrm>
            <a:off x="822960" y="1845734"/>
            <a:ext cx="37033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8" name="Google Shape;58;p20"/>
          <p:cNvSpPr txBox="1"/>
          <p:nvPr>
            <p:ph idx="2" type="body"/>
          </p:nvPr>
        </p:nvSpPr>
        <p:spPr>
          <a:xfrm>
            <a:off x="4663440" y="1845736"/>
            <a:ext cx="3703320" cy="4023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0" type="dt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1" type="ftr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0"/>
          <p:cNvSpPr txBox="1"/>
          <p:nvPr>
            <p:ph idx="12" type="sldNum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theme" Target="../theme/theme1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1"/>
          <p:cNvSpPr/>
          <p:nvPr/>
        </p:nvSpPr>
        <p:spPr>
          <a:xfrm>
            <a:off x="0" y="6334125"/>
            <a:ext cx="9142412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Google Shape;8;p11"/>
          <p:cNvCxnSpPr/>
          <p:nvPr/>
        </p:nvCxnSpPr>
        <p:spPr>
          <a:xfrm>
            <a:off x="906462" y="4343400"/>
            <a:ext cx="7405687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" name="Google Shape;9;p11"/>
          <p:cNvSpPr txBox="1"/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11"/>
          <p:cNvSpPr txBox="1"/>
          <p:nvPr>
            <p:ph idx="1" type="body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0" type="dt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1" type="ftr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2" type="sldNum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3"/>
          <p:cNvSpPr txBox="1"/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Google Shape;24;p13"/>
          <p:cNvSpPr txBox="1"/>
          <p:nvPr>
            <p:ph idx="1" type="body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13"/>
          <p:cNvSpPr txBox="1"/>
          <p:nvPr>
            <p:ph idx="10" type="dt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13"/>
          <p:cNvSpPr txBox="1"/>
          <p:nvPr>
            <p:ph idx="11" type="ftr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13"/>
          <p:cNvSpPr txBox="1"/>
          <p:nvPr>
            <p:ph idx="12" type="sldNum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" name="Google Shape;28;p13"/>
          <p:cNvCxnSpPr/>
          <p:nvPr/>
        </p:nvCxnSpPr>
        <p:spPr>
          <a:xfrm>
            <a:off x="895350" y="1738312"/>
            <a:ext cx="7475537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/>
          <p:nvPr/>
        </p:nvSpPr>
        <p:spPr>
          <a:xfrm>
            <a:off x="0" y="6334125"/>
            <a:ext cx="9142412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5"/>
          <p:cNvSpPr txBox="1"/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b="0" i="0" sz="1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mailto:hronovad@zsvotice.cz" TargetMode="External"/><Relationship Id="rId4" Type="http://schemas.openxmlformats.org/officeDocument/2006/relationships/hyperlink" Target="http://www.cermat.cz/prijimaci-rizeni-sl-2015-1404035005.html" TargetMode="External"/><Relationship Id="rId5" Type="http://schemas.openxmlformats.org/officeDocument/2006/relationships/hyperlink" Target="http://www.infoabsolvent.cz/" TargetMode="External"/><Relationship Id="rId6" Type="http://schemas.openxmlformats.org/officeDocument/2006/relationships/hyperlink" Target="http://portal.mpsv.cz/sz/obcane/skoly" TargetMode="External"/><Relationship Id="rId7" Type="http://schemas.openxmlformats.org/officeDocument/2006/relationships/hyperlink" Target="https://iportal.csicr.cz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 txBox="1"/>
          <p:nvPr>
            <p:ph type="ctrTitle"/>
          </p:nvPr>
        </p:nvSpPr>
        <p:spPr>
          <a:xfrm>
            <a:off x="539750" y="105251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5400"/>
              <a:buFont typeface="Calibri"/>
              <a:buNone/>
            </a:pPr>
            <a:r>
              <a:rPr b="0" i="0" lang="en-US" sz="5400" u="none">
                <a:solidFill>
                  <a:srgbClr val="FF0066"/>
                </a:solidFill>
                <a:latin typeface="Calibri"/>
                <a:ea typeface="Calibri"/>
                <a:cs typeface="Calibri"/>
                <a:sym typeface="Calibri"/>
              </a:rPr>
              <a:t>Schůzka rodičů vycházejících žáků</a:t>
            </a:r>
            <a:endParaRPr/>
          </a:p>
        </p:txBody>
      </p:sp>
      <p:sp>
        <p:nvSpPr>
          <p:cNvPr id="79" name="Google Shape;79;p1"/>
          <p:cNvSpPr txBox="1"/>
          <p:nvPr>
            <p:ph idx="1" type="subTitle"/>
          </p:nvPr>
        </p:nvSpPr>
        <p:spPr>
          <a:xfrm>
            <a:off x="825500" y="4456112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b="1" lang="en-US" sz="4000"/>
              <a:t>26.,27. 1.2021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 txBox="1"/>
          <p:nvPr>
            <p:ph type="ctrTitle"/>
          </p:nvPr>
        </p:nvSpPr>
        <p:spPr>
          <a:xfrm>
            <a:off x="539750" y="692150"/>
            <a:ext cx="7772400" cy="173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</a:pPr>
            <a:r>
              <a:rPr b="0" i="0" lang="en-US" sz="8000" u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Program</a:t>
            </a:r>
            <a:endParaRPr/>
          </a:p>
        </p:txBody>
      </p:sp>
      <p:sp>
        <p:nvSpPr>
          <p:cNvPr id="85" name="Google Shape;85;p2"/>
          <p:cNvSpPr txBox="1"/>
          <p:nvPr>
            <p:ph idx="1" type="subTitle"/>
          </p:nvPr>
        </p:nvSpPr>
        <p:spPr>
          <a:xfrm>
            <a:off x="900112" y="2420937"/>
            <a:ext cx="8029575" cy="2447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0" i="0" lang="en-US" sz="2400" u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PŘIJÍMACÍ ŘÍZENÍ</a:t>
            </a:r>
            <a:endParaRPr/>
          </a:p>
          <a:p>
            <a:pPr indent="-152400" lvl="0" marL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-"/>
            </a:pPr>
            <a:r>
              <a:rPr b="0" i="0" lang="en-US" sz="2400" u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TERMÍNY</a:t>
            </a:r>
            <a:endParaRPr/>
          </a:p>
          <a:p>
            <a:pPr indent="-152400" lvl="0" marL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-"/>
            </a:pPr>
            <a:r>
              <a:rPr b="0" i="0" lang="en-US" sz="2400" u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PŘÍPRAVA NA </a:t>
            </a:r>
            <a:r>
              <a:rPr lang="en-US"/>
              <a:t>JEDNOTNOU PŘIJÍMACÍ ZKOUŠKU</a:t>
            </a:r>
            <a:endParaRPr/>
          </a:p>
          <a:p>
            <a:pPr indent="-152400" lvl="0" marL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-"/>
            </a:pPr>
            <a:r>
              <a:rPr lang="en-US"/>
              <a:t> </a:t>
            </a:r>
            <a:r>
              <a:rPr b="0" i="0" lang="en-US" sz="2400" u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ZDROJE INFORMACÍ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"/>
          <p:cNvSpPr txBox="1"/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b="0" i="0" lang="en-US" sz="4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Termíny </a:t>
            </a:r>
            <a:endParaRPr/>
          </a:p>
        </p:txBody>
      </p:sp>
      <p:sp>
        <p:nvSpPr>
          <p:cNvPr id="91" name="Google Shape;91;p3"/>
          <p:cNvSpPr txBox="1"/>
          <p:nvPr>
            <p:ph idx="1" type="body"/>
          </p:nvPr>
        </p:nvSpPr>
        <p:spPr>
          <a:xfrm>
            <a:off x="611175" y="1736725"/>
            <a:ext cx="8229600" cy="2490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1270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en-US" sz="2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Burza škol Tábor, Burza škol Benešov</a:t>
            </a:r>
            <a:r>
              <a:rPr lang="en-US">
                <a:solidFill>
                  <a:srgbClr val="404040"/>
                </a:solidFill>
              </a:rPr>
              <a:t>, JIHOČESKÉHO A STŘEDOČESKÉHO KRAJE</a:t>
            </a:r>
            <a:endParaRPr/>
          </a:p>
          <a:p>
            <a:pPr indent="-90487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en-US" sz="2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Dny otevřených dveří středních škol</a:t>
            </a:r>
            <a:endParaRPr/>
          </a:p>
          <a:p>
            <a:pPr indent="-90487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0487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"/>
          <p:cNvSpPr txBox="1"/>
          <p:nvPr>
            <p:ph type="title"/>
          </p:nvPr>
        </p:nvSpPr>
        <p:spPr>
          <a:xfrm>
            <a:off x="301625" y="228600"/>
            <a:ext cx="8540750" cy="4143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3600"/>
              <a:buFont typeface="Calibri"/>
              <a:buNone/>
            </a:pPr>
            <a:r>
              <a:rPr b="0" i="0" lang="en-US" sz="36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          </a:t>
            </a:r>
            <a:endParaRPr/>
          </a:p>
        </p:txBody>
      </p:sp>
      <p:sp>
        <p:nvSpPr>
          <p:cNvPr id="97" name="Google Shape;97;p4"/>
          <p:cNvSpPr txBox="1"/>
          <p:nvPr>
            <p:ph idx="1" type="body"/>
          </p:nvPr>
        </p:nvSpPr>
        <p:spPr>
          <a:xfrm>
            <a:off x="827087" y="647700"/>
            <a:ext cx="8540750" cy="4713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0487" lvl="0" marL="90487" marR="0" rtl="0" algn="l">
              <a:lnSpc>
                <a:spcPct val="6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Calibri"/>
              <a:buNone/>
            </a:pPr>
            <a:r>
              <a:t/>
            </a:r>
            <a:endParaRPr b="0" i="0" sz="23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0487" lvl="0" marL="90487" marR="0" rtl="0" algn="l">
              <a:lnSpc>
                <a:spcPct val="6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Calibri"/>
              <a:buNone/>
            </a:pPr>
            <a:r>
              <a:t/>
            </a:r>
            <a:endParaRPr b="0" i="0" sz="23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0487" lvl="0" marL="90487" marR="0" rtl="0" algn="l">
              <a:lnSpc>
                <a:spcPct val="6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Calibri"/>
              <a:buNone/>
            </a:pPr>
            <a:r>
              <a:rPr b="1" i="0" lang="en-US" sz="23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Leden 2018</a:t>
            </a:r>
            <a:endParaRPr/>
          </a:p>
          <a:p>
            <a:pPr indent="-90487" lvl="0" marL="90487" marR="0" rtl="0" algn="l">
              <a:lnSpc>
                <a:spcPct val="6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Calibri"/>
              <a:buNone/>
            </a:pPr>
            <a:r>
              <a:rPr b="0" i="0" lang="en-US" sz="23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- Do 31.ledna ředitel střední školy vyhlásí jednotná kritéria přijímacího řízení</a:t>
            </a:r>
            <a:endParaRPr/>
          </a:p>
          <a:p>
            <a:pPr indent="-146050" lvl="0" marL="90487" marR="0" rtl="0" algn="l">
              <a:lnSpc>
                <a:spcPct val="6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Calibri"/>
              <a:buChar char="-"/>
            </a:pPr>
            <a:r>
              <a:rPr lang="en-US" sz="2300">
                <a:solidFill>
                  <a:srgbClr val="404040"/>
                </a:solidFill>
              </a:rPr>
              <a:t> zveřejní na www školy</a:t>
            </a:r>
            <a:endParaRPr/>
          </a:p>
          <a:p>
            <a:pPr indent="-90487" lvl="0" marL="90487" marR="0" rtl="0" algn="l">
              <a:lnSpc>
                <a:spcPct val="6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Calibri"/>
              <a:buNone/>
            </a:pPr>
            <a:r>
              <a:t/>
            </a:r>
            <a:endParaRPr b="0" i="0" sz="8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0487" lvl="0" marL="90487" marR="0" rtl="0" algn="l">
              <a:lnSpc>
                <a:spcPct val="6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Calibri"/>
              <a:buNone/>
            </a:pPr>
            <a:r>
              <a:t/>
            </a:r>
            <a:endParaRPr b="0" i="0" sz="8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0487" lvl="0" marL="90487" marR="0" rtl="0" algn="l">
              <a:lnSpc>
                <a:spcPct val="6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Calibri"/>
              <a:buNone/>
            </a:pPr>
            <a:r>
              <a:t/>
            </a:r>
            <a:endParaRPr b="0" i="0" sz="8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0487" lvl="0" marL="90487" marR="0" rtl="0" algn="l">
              <a:lnSpc>
                <a:spcPct val="6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Calibri"/>
              <a:buNone/>
            </a:pPr>
            <a:r>
              <a:rPr b="0" i="0" lang="en-US" sz="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40639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Calibri"/>
              <a:buNone/>
            </a:pPr>
            <a:r>
              <a:t/>
            </a:r>
            <a:endParaRPr b="0" i="0" sz="8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"/>
          <p:cNvSpPr txBox="1"/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b="0" i="0" lang="en-US" sz="4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      </a:t>
            </a:r>
            <a:endParaRPr/>
          </a:p>
        </p:txBody>
      </p:sp>
      <p:sp>
        <p:nvSpPr>
          <p:cNvPr id="103" name="Google Shape;103;p5"/>
          <p:cNvSpPr txBox="1"/>
          <p:nvPr>
            <p:ph idx="1" type="body"/>
          </p:nvPr>
        </p:nvSpPr>
        <p:spPr>
          <a:xfrm>
            <a:off x="301625" y="549275"/>
            <a:ext cx="8540750" cy="554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0487" lvl="0" marL="9048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1" i="0" sz="20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0487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Únor</a:t>
            </a:r>
            <a:endParaRPr/>
          </a:p>
          <a:p>
            <a:pPr indent="-1778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Char char="-"/>
            </a:pPr>
            <a:r>
              <a:rPr b="1" i="0" lang="en-US" sz="2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Vyplnění přihlášek na střední školy</a:t>
            </a:r>
            <a:endParaRPr/>
          </a:p>
          <a:p>
            <a:pPr indent="-90487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</a:pPr>
            <a:r>
              <a:t/>
            </a:r>
            <a:endParaRPr b="1" i="0" sz="28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0487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</a:pPr>
            <a:r>
              <a:t/>
            </a:r>
            <a:endParaRPr b="1" i="0" sz="28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Char char="-"/>
            </a:pPr>
            <a:r>
              <a:rPr b="1" i="0" lang="en-US" sz="2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Do </a:t>
            </a:r>
            <a:r>
              <a:rPr b="1" lang="en-US" sz="2800">
                <a:solidFill>
                  <a:srgbClr val="404040"/>
                </a:solidFill>
              </a:rPr>
              <a:t>28</a:t>
            </a:r>
            <a:r>
              <a:rPr b="1" i="0" lang="en-US" sz="2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.2. 2018 odeslat přihlášky na SŠ</a:t>
            </a:r>
            <a:endParaRPr b="1" i="0" sz="28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404040"/>
              </a:buClr>
              <a:buSzPts val="2800"/>
              <a:buChar char="-"/>
            </a:pPr>
            <a:r>
              <a:rPr b="1" lang="en-US" sz="2800">
                <a:solidFill>
                  <a:srgbClr val="404040"/>
                </a:solidFill>
              </a:rPr>
              <a:t> Do 15.3.2021 převzetí zápisových lístků na ZŠ</a:t>
            </a:r>
            <a:endParaRPr b="1" sz="2800">
              <a:solidFill>
                <a:srgbClr val="404040"/>
              </a:solidFill>
            </a:endParaRPr>
          </a:p>
          <a:p>
            <a:pPr indent="-1778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404040"/>
              </a:buClr>
              <a:buSzPts val="2800"/>
              <a:buChar char="-"/>
            </a:pPr>
            <a:r>
              <a:rPr b="1" lang="en-US" sz="2800">
                <a:solidFill>
                  <a:srgbClr val="404040"/>
                </a:solidFill>
              </a:rPr>
              <a:t> Do 10 dnů od oznámení o přijetí odevzdat zápisový lístek řediteli SŠ</a:t>
            </a:r>
            <a:endParaRPr b="1" sz="2800">
              <a:solidFill>
                <a:srgbClr val="404040"/>
              </a:solidFill>
            </a:endParaRPr>
          </a:p>
          <a:p>
            <a:pPr indent="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"/>
          <p:cNvSpPr txBox="1"/>
          <p:nvPr/>
        </p:nvSpPr>
        <p:spPr>
          <a:xfrm>
            <a:off x="390775" y="620700"/>
            <a:ext cx="8284800" cy="49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Duben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1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Jednotná zkouška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0" lang="en-US" sz="32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1.termín</a:t>
            </a:r>
            <a:endParaRPr/>
          </a:p>
          <a:p>
            <a:pPr indent="-20320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-"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pondělí 12.dubna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pro čtyřleté obory vzdělávání</a:t>
            </a:r>
            <a:endParaRPr/>
          </a:p>
          <a:p>
            <a:pPr indent="-20320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-"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středa 14.dubna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pro víceleté obory vzdělávání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0" lang="en-US" sz="32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</a:t>
            </a:r>
            <a:r>
              <a:rPr lang="en-US" sz="32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0" i="0" lang="en-US" sz="32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ermín</a:t>
            </a:r>
            <a:endParaRPr/>
          </a:p>
          <a:p>
            <a:pPr indent="-4318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-"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úterý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.dubna – pro čtyřleté obory vzdělávání</a:t>
            </a:r>
            <a:endParaRPr/>
          </a:p>
          <a:p>
            <a:pPr indent="-4318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-"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čtvrtek 15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.dubna - pro víceleté obory vzdělávání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"/>
          <p:cNvSpPr txBox="1"/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b="0" i="0" lang="en-US" sz="4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Příprava na jednotnou zkoušku</a:t>
            </a:r>
            <a:endParaRPr/>
          </a:p>
        </p:txBody>
      </p:sp>
      <p:sp>
        <p:nvSpPr>
          <p:cNvPr id="114" name="Google Shape;114;p7"/>
          <p:cNvSpPr txBox="1"/>
          <p:nvPr>
            <p:ph idx="1" type="body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rPr b="0" i="0" lang="en-US" sz="20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b="0" i="0" lang="en-US" sz="32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Příprava z matematiky – p.uč.Žbánková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</a:pPr>
            <a:r>
              <a:rPr b="0" i="0" lang="en-US" sz="32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>
                <a:solidFill>
                  <a:srgbClr val="404040"/>
                </a:solidFill>
              </a:rPr>
              <a:t>-</a:t>
            </a:r>
            <a:r>
              <a:rPr b="0" i="0" lang="en-US" sz="32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Příprava z českého jazyka – p.uč.Čalounová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rPr b="0" i="0" lang="en-US" sz="20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</a:t>
            </a:r>
            <a:r>
              <a:rPr lang="en-US" sz="2800">
                <a:solidFill>
                  <a:srgbClr val="404040"/>
                </a:solidFill>
              </a:rPr>
              <a:t>                                     p. uč Švárová</a:t>
            </a:r>
            <a:r>
              <a:rPr b="0" i="0" lang="en-US" sz="2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9"/>
          <p:cNvSpPr txBox="1"/>
          <p:nvPr>
            <p:ph type="title"/>
          </p:nvPr>
        </p:nvSpPr>
        <p:spPr>
          <a:xfrm>
            <a:off x="457200" y="277812"/>
            <a:ext cx="8229600" cy="774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b="0" i="0" lang="en-US" sz="4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Zdroje informací</a:t>
            </a:r>
            <a:endParaRPr/>
          </a:p>
        </p:txBody>
      </p:sp>
      <p:sp>
        <p:nvSpPr>
          <p:cNvPr id="120" name="Google Shape;120;p9"/>
          <p:cNvSpPr txBox="1"/>
          <p:nvPr>
            <p:ph idx="1" type="body"/>
          </p:nvPr>
        </p:nvSpPr>
        <p:spPr>
          <a:xfrm>
            <a:off x="179387" y="1052512"/>
            <a:ext cx="8785225" cy="1944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203200" lvl="0" marL="9048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en-US" sz="32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Nástěnka výchovného poradce ZŠ</a:t>
            </a:r>
            <a:endParaRPr/>
          </a:p>
          <a:p>
            <a:pPr indent="-2032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en-US" sz="32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Internetové stránky škol</a:t>
            </a:r>
            <a:endParaRPr/>
          </a:p>
          <a:p>
            <a:pPr indent="-2032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en-US" sz="32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http://www.stredniskoly.cz/seznam-skol/</a:t>
            </a:r>
            <a:endParaRPr/>
          </a:p>
          <a:p>
            <a:pPr indent="-2032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en-US" sz="32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Mgr.Dana Hronová (</a:t>
            </a:r>
            <a:r>
              <a:rPr b="0" i="0" lang="en-US" sz="3200" u="sng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hronovad@zsvotice.cz</a:t>
            </a:r>
            <a:r>
              <a:rPr b="0" i="0" lang="en-US" sz="32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, 317813322)</a:t>
            </a:r>
            <a:endParaRPr/>
          </a:p>
          <a:p>
            <a:pPr indent="-2032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en-US" sz="3200" u="sng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httphttps://cermat.cz/</a:t>
            </a:r>
            <a:endParaRPr b="0" i="0" sz="32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en-US" sz="3200" u="sng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www.infoabsolvent.cz</a:t>
            </a:r>
            <a:endParaRPr b="0" i="0" sz="32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en-US" sz="3200" u="sng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http://portal.mpsv.cz/sz/obcane/skoly</a:t>
            </a:r>
            <a:endParaRPr b="0" i="0" sz="320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90487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en-US" sz="3200" u="sng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https://iportal.csicr.cz/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"/>
          <p:cNvSpPr txBox="1"/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b="0" i="0" lang="en-US" sz="4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Děkuji za pozornost, </a:t>
            </a:r>
            <a:br>
              <a:rPr b="0" i="0" lang="en-US" sz="4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480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přeji správnou volbu!</a:t>
            </a:r>
            <a:endParaRPr/>
          </a:p>
        </p:txBody>
      </p:sp>
      <p:pic>
        <p:nvPicPr>
          <p:cNvPr descr="Samoga en casa: Occupations" id="126" name="Google Shape;126;p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987" y="1989137"/>
            <a:ext cx="6913562" cy="4760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etrospektiva">
  <a:themeElements>
    <a:clrScheme name="Retrospektiva">
      <a:dk1>
        <a:srgbClr val="000000"/>
      </a:dk1>
      <a:lt1>
        <a:srgbClr val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Retrospektiva">
  <a:themeElements>
    <a:clrScheme name="Retrospektiva">
      <a:dk1>
        <a:srgbClr val="000000"/>
      </a:dk1>
      <a:lt1>
        <a:srgbClr val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3_Retrospektiva">
  <a:themeElements>
    <a:clrScheme name="Retrospektiva">
      <a:dk1>
        <a:srgbClr val="000000"/>
      </a:dk1>
      <a:lt1>
        <a:srgbClr val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2010-10-07T10:04:21Z</dcterms:created>
  <dc:creator>hronovad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