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9" r:id="rId3"/>
    <p:sldId id="306" r:id="rId4"/>
    <p:sldId id="307" r:id="rId5"/>
    <p:sldId id="308" r:id="rId6"/>
    <p:sldId id="309" r:id="rId7"/>
    <p:sldId id="322" r:id="rId8"/>
    <p:sldId id="310" r:id="rId9"/>
    <p:sldId id="323" r:id="rId10"/>
    <p:sldId id="311" r:id="rId11"/>
    <p:sldId id="312" r:id="rId12"/>
    <p:sldId id="313" r:id="rId13"/>
    <p:sldId id="314" r:id="rId14"/>
    <p:sldId id="315" r:id="rId15"/>
    <p:sldId id="316" r:id="rId16"/>
    <p:sldId id="318" r:id="rId17"/>
    <p:sldId id="317" r:id="rId18"/>
    <p:sldId id="325" r:id="rId19"/>
    <p:sldId id="320" r:id="rId20"/>
    <p:sldId id="321" r:id="rId21"/>
    <p:sldId id="305" r:id="rId22"/>
    <p:sldId id="319" r:id="rId23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89" autoAdjust="0"/>
  </p:normalViewPr>
  <p:slideViewPr>
    <p:cSldViewPr>
      <p:cViewPr varScale="1">
        <p:scale>
          <a:sx n="80" d="100"/>
          <a:sy n="80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765903-D8CE-47AE-A43A-B00AD3A92C8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340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EED5A4-8383-4099-B2CC-140B9616D6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483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59C03-CA32-4C79-8EB3-905F30B0C4F5}" type="slidenum">
              <a:rPr lang="cs-CZ"/>
              <a:pPr/>
              <a:t>1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0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11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61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12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290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396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296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71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16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647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17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053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19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780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20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12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DCDE-ACB2-4D3F-BDE3-95018939F611}" type="slidenum">
              <a:rPr lang="cs-CZ"/>
              <a:pPr/>
              <a:t>21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45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2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365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DCDE-ACB2-4D3F-BDE3-95018939F611}" type="slidenum">
              <a:rPr lang="cs-CZ"/>
              <a:pPr/>
              <a:t>22</a:t>
            </a:fld>
            <a:endParaRPr lang="cs-CZ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76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3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48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4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293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5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97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6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02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7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50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8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68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6CE20-2289-4B3A-9D90-EF58238713F5}" type="slidenum">
              <a:rPr lang="cs-CZ"/>
              <a:pPr/>
              <a:t>10</a:t>
            </a:fld>
            <a:endParaRPr lang="cs-CZ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26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9122DFB-CDCB-491F-99FA-325477AB09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343A1-275C-4011-9F8F-C1AE9BD48E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5B572-438D-403E-9476-196DC1538B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9CDE60-E877-4A83-ABFB-3082EF30EE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9E223BC-17E7-424C-9C2A-6126863E0A7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8DB0-89A3-4C5B-A0A4-236169960D8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4CC7-1912-4A43-9447-73B8BEC8842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B9A47F-EA67-4C5E-B85F-35A1056C198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8651-AB03-4D72-9810-DF27AF7232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1933A58-D390-4159-AAE0-350D4AE4C6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127143-F334-4869-BF10-8A40349BA1A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9AB4C54-D715-4D47-81C8-D0D13CB290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stredoceska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esov@pppsk.c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votice.cz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atochvilovam@zsvotice.cz" TargetMode="External"/><Relationship Id="rId4" Type="http://schemas.openxmlformats.org/officeDocument/2006/relationships/hyperlink" Target="mailto:skola@skolavotice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P1050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45" y="3364806"/>
            <a:ext cx="4116155" cy="2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10502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689109" cy="26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ákladní a mateřská škola Vot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81" y="908720"/>
            <a:ext cx="655272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Školní vzdělávací program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424863" cy="4525963"/>
          </a:xfrm>
        </p:spPr>
        <p:txBody>
          <a:bodyPr>
            <a:normAutofit fontScale="92500" lnSpcReduction="10000"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Základ všeobecného vzdělání orientovaného na situace blízké životu </a:t>
            </a:r>
            <a:endParaRPr lang="cs-CZ" sz="3200" dirty="0" smtClean="0">
              <a:latin typeface="Calibri" pitchFamily="34" charset="0"/>
            </a:endParaRP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 smtClean="0">
                <a:latin typeface="Calibri" pitchFamily="34" charset="0"/>
              </a:rPr>
              <a:t>Přenesení odpovědnosti za učení na žáka</a:t>
            </a:r>
            <a:endParaRPr lang="cs-CZ" sz="3200" dirty="0">
              <a:latin typeface="Calibri" pitchFamily="34" charset="0"/>
            </a:endParaRP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Utváření a rozvíjení klíčových kompetencí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Motivace k celoživotnímu učení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Důraz na mezilidské vztahy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Seberealizace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200" dirty="0">
                <a:latin typeface="Calibri" pitchFamily="34" charset="0"/>
              </a:rPr>
              <a:t>Rozvíjení osobnosti, výchova odpovědného </a:t>
            </a:r>
            <a:r>
              <a:rPr lang="cs-CZ" sz="3200" dirty="0" smtClean="0">
                <a:latin typeface="Calibri" pitchFamily="34" charset="0"/>
              </a:rPr>
              <a:t>občana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endParaRPr lang="cs-CZ" sz="3200" dirty="0">
              <a:latin typeface="Calibri" pitchFamily="34" charset="0"/>
            </a:endParaRPr>
          </a:p>
          <a:p>
            <a:pPr marL="0" indent="0">
              <a:buNone/>
            </a:pPr>
            <a:endParaRPr lang="cs-CZ" sz="32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Školní vzdělávací program</a:t>
            </a:r>
            <a:endParaRPr lang="cs-CZ" sz="4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8374063" cy="5400675"/>
          </a:xfrm>
        </p:spPr>
        <p:txBody>
          <a:bodyPr>
            <a:noAutofit/>
          </a:bodyPr>
          <a:lstStyle/>
          <a:p>
            <a:pPr lvl="1">
              <a:buFont typeface="Wingdings 2" panose="05020102010507070707" pitchFamily="18" charset="2"/>
              <a:buChar char=""/>
            </a:pPr>
            <a:r>
              <a:rPr lang="cs-CZ" sz="3200" b="1" dirty="0">
                <a:latin typeface="Calibri" pitchFamily="34" charset="0"/>
              </a:rPr>
              <a:t>první stupeň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 smtClean="0">
                <a:latin typeface="Calibri" pitchFamily="34" charset="0"/>
              </a:rPr>
              <a:t>výuka </a:t>
            </a:r>
            <a:r>
              <a:rPr lang="cs-CZ" sz="2900" dirty="0">
                <a:latin typeface="Calibri" pitchFamily="34" charset="0"/>
              </a:rPr>
              <a:t>čtení a psaní genetickou </a:t>
            </a:r>
            <a:r>
              <a:rPr lang="cs-CZ" sz="2900" dirty="0" smtClean="0">
                <a:latin typeface="Calibri" pitchFamily="34" charset="0"/>
              </a:rPr>
              <a:t>metodou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 smtClean="0">
                <a:latin typeface="Calibri" pitchFamily="34" charset="0"/>
              </a:rPr>
              <a:t>výuka matematiky podle metody prof. Hejného </a:t>
            </a:r>
            <a:endParaRPr lang="cs-CZ" sz="2900" dirty="0">
              <a:latin typeface="Calibri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>
                <a:latin typeface="Calibri" pitchFamily="34" charset="0"/>
              </a:rPr>
              <a:t>od prvního ročníku výuka anglického </a:t>
            </a:r>
            <a:r>
              <a:rPr lang="cs-CZ" sz="2900" dirty="0" smtClean="0">
                <a:latin typeface="Calibri" pitchFamily="34" charset="0"/>
              </a:rPr>
              <a:t>jazyka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 smtClean="0">
                <a:latin typeface="Calibri" pitchFamily="34" charset="0"/>
              </a:rPr>
              <a:t>od čtvrtého ročníku konverzace v AJ s rodilým mluvčím, čtenářské dílny, finanční a informační gramotnost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3200" b="1" dirty="0" smtClean="0">
                <a:latin typeface="Calibri" pitchFamily="34" charset="0"/>
              </a:rPr>
              <a:t>druhý </a:t>
            </a:r>
            <a:r>
              <a:rPr lang="cs-CZ" sz="3200" b="1" dirty="0">
                <a:latin typeface="Calibri" pitchFamily="34" charset="0"/>
              </a:rPr>
              <a:t>stupeň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 smtClean="0">
                <a:latin typeface="Calibri" pitchFamily="34" charset="0"/>
              </a:rPr>
              <a:t>další </a:t>
            </a:r>
            <a:r>
              <a:rPr lang="cs-CZ" sz="2900" dirty="0">
                <a:latin typeface="Calibri" pitchFamily="34" charset="0"/>
              </a:rPr>
              <a:t>cizí jazyk od sedmého </a:t>
            </a:r>
            <a:r>
              <a:rPr lang="cs-CZ" sz="2900" dirty="0" smtClean="0">
                <a:latin typeface="Calibri" pitchFamily="34" charset="0"/>
              </a:rPr>
              <a:t>ročníku (RJ/NJ)</a:t>
            </a:r>
            <a:endParaRPr lang="cs-CZ" sz="2900" dirty="0">
              <a:latin typeface="Calibri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2900" dirty="0" smtClean="0">
                <a:latin typeface="Calibri" pitchFamily="34" charset="0"/>
              </a:rPr>
              <a:t>volitelné předměty, semináře</a:t>
            </a:r>
            <a:endParaRPr lang="cs-CZ" sz="29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Zájmové útvary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8374063" cy="4967287"/>
          </a:xfrm>
        </p:spPr>
        <p:txBody>
          <a:bodyPr>
            <a:noAutofit/>
          </a:bodyPr>
          <a:lstStyle/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výtvarný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sborový </a:t>
            </a:r>
            <a:r>
              <a:rPr lang="cs-CZ" sz="2800" dirty="0" smtClean="0">
                <a:latin typeface="Calibri" pitchFamily="34" charset="0"/>
              </a:rPr>
              <a:t>zpěv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dramatický kroužek</a:t>
            </a:r>
            <a:endParaRPr lang="cs-CZ" sz="2800" dirty="0">
              <a:latin typeface="Calibri" pitchFamily="34" charset="0"/>
            </a:endParaRP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kroužek ochrany přírody a myslivosti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deskové hry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sportovní hry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zdravotní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dopravní kroužek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zdravotní tělesná výchova</a:t>
            </a:r>
          </a:p>
          <a:p>
            <a:pPr marL="1081088" lvl="2" indent="-349250">
              <a:buFont typeface="Wingdings 2" panose="05020102010507070707" pitchFamily="18" charset="2"/>
              <a:buChar char=""/>
            </a:pPr>
            <a:endParaRPr lang="cs-CZ" sz="2800" dirty="0" smtClean="0">
              <a:latin typeface="Calibri" pitchFamily="34" charset="0"/>
            </a:endParaRPr>
          </a:p>
          <a:p>
            <a:pPr marL="366713" lvl="1" indent="0">
              <a:buNone/>
            </a:pPr>
            <a:r>
              <a:rPr lang="cs-CZ" sz="2800" dirty="0" smtClean="0">
                <a:latin typeface="Calibri" pitchFamily="34" charset="0"/>
              </a:rPr>
              <a:t> </a:t>
            </a:r>
            <a:endParaRPr lang="cs-CZ" sz="2800" dirty="0">
              <a:latin typeface="Calibri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cs-CZ" sz="2800" dirty="0">
              <a:latin typeface="Calibri" pitchFamily="34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Školní družina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775"/>
            <a:ext cx="8374063" cy="4752975"/>
          </a:xfrm>
        </p:spPr>
        <p:txBody>
          <a:bodyPr>
            <a:normAutofit fontScale="92500" lnSpcReduction="20000"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kapacita </a:t>
            </a:r>
            <a:r>
              <a:rPr lang="cs-CZ" sz="2800" dirty="0" smtClean="0">
                <a:latin typeface="Calibri" pitchFamily="34" charset="0"/>
              </a:rPr>
              <a:t>168 žáků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6 </a:t>
            </a:r>
            <a:r>
              <a:rPr lang="cs-CZ" sz="2800" dirty="0">
                <a:latin typeface="Calibri" pitchFamily="34" charset="0"/>
              </a:rPr>
              <a:t>oddělení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ranní 6.45 – 7.45, odpolední 11.40 – </a:t>
            </a:r>
            <a:r>
              <a:rPr lang="cs-CZ" sz="2800" dirty="0" smtClean="0">
                <a:latin typeface="Calibri" pitchFamily="34" charset="0"/>
              </a:rPr>
              <a:t>16.30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</a:t>
            </a:r>
            <a:r>
              <a:rPr lang="cs-CZ" sz="2800" dirty="0" smtClean="0">
                <a:latin typeface="Calibri" pitchFamily="34" charset="0"/>
              </a:rPr>
              <a:t>řednostně přijímáni žáci s pravidelnou docházkou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provoz o prázdninách (min. 10% z přihlášených žáků – výlety, akce, …)</a:t>
            </a:r>
            <a:endParaRPr lang="cs-CZ" sz="2800" dirty="0">
              <a:latin typeface="Calibri" pitchFamily="34" charset="0"/>
            </a:endParaRP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kroužky v rámci školní družiny: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sportovní hry, pohybové hry, </a:t>
            </a:r>
            <a:r>
              <a:rPr lang="cs-CZ" sz="2500" dirty="0" err="1" smtClean="0">
                <a:latin typeface="Calibri" pitchFamily="34" charset="0"/>
              </a:rPr>
              <a:t>zumba</a:t>
            </a:r>
            <a:r>
              <a:rPr lang="cs-CZ" sz="2500" dirty="0" smtClean="0">
                <a:latin typeface="Calibri" pitchFamily="34" charset="0"/>
              </a:rPr>
              <a:t> 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s</a:t>
            </a:r>
            <a:r>
              <a:rPr lang="cs-CZ" sz="2500" dirty="0" smtClean="0">
                <a:latin typeface="Calibri" pitchFamily="34" charset="0"/>
              </a:rPr>
              <a:t>portuj ve škole</a:t>
            </a:r>
            <a:endParaRPr lang="cs-CZ" sz="2500" dirty="0">
              <a:latin typeface="Calibri" pitchFamily="34" charset="0"/>
            </a:endParaRP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šikovné ruce a šikovné </a:t>
            </a:r>
            <a:r>
              <a:rPr lang="cs-CZ" sz="2500" dirty="0" smtClean="0">
                <a:latin typeface="Calibri" pitchFamily="34" charset="0"/>
              </a:rPr>
              <a:t>ručičky, vaření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>
                <a:latin typeface="Calibri" pitchFamily="34" charset="0"/>
              </a:rPr>
              <a:t>č</a:t>
            </a:r>
            <a:r>
              <a:rPr lang="cs-CZ" sz="2500" dirty="0" smtClean="0">
                <a:latin typeface="Calibri" pitchFamily="34" charset="0"/>
              </a:rPr>
              <a:t>tenářské dílny</a:t>
            </a:r>
            <a:endParaRPr lang="cs-CZ" sz="2500" dirty="0">
              <a:latin typeface="Calibri" pitchFamily="34" charset="0"/>
            </a:endParaRP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školní </a:t>
            </a:r>
            <a:r>
              <a:rPr lang="cs-CZ" sz="2800" dirty="0">
                <a:latin typeface="Calibri" pitchFamily="34" charset="0"/>
              </a:rPr>
              <a:t>klub </a:t>
            </a:r>
            <a:r>
              <a:rPr lang="cs-CZ" sz="2800" dirty="0" smtClean="0">
                <a:latin typeface="Calibri" pitchFamily="34" charset="0"/>
              </a:rPr>
              <a:t>pro </a:t>
            </a:r>
            <a:r>
              <a:rPr lang="cs-CZ" sz="2800" dirty="0">
                <a:latin typeface="Calibri" pitchFamily="34" charset="0"/>
              </a:rPr>
              <a:t>starší žáky</a:t>
            </a:r>
          </a:p>
        </p:txBody>
      </p:sp>
    </p:spTree>
    <p:extLst>
      <p:ext uri="{BB962C8B-B14F-4D97-AF65-F5344CB8AC3E}">
        <p14:creationId xmlns:p14="http://schemas.microsoft.com/office/powerpoint/2010/main" val="33948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Poradenské služby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9"/>
            <a:ext cx="8374063" cy="4964112"/>
          </a:xfrm>
        </p:spPr>
        <p:txBody>
          <a:bodyPr>
            <a:noAutofit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výchovný poradce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speciální pedagog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školní psycholog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metodik prevence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metodické, koordinační, konzultační, diagnostické a informační činnosti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podpora žáků </a:t>
            </a:r>
            <a:r>
              <a:rPr lang="cs-CZ" sz="2800" dirty="0" smtClean="0">
                <a:latin typeface="Calibri" pitchFamily="34" charset="0"/>
              </a:rPr>
              <a:t>s potřebou podpůrných opatření (žáci zdravotně nebo sociálně znevýhodnění </a:t>
            </a:r>
            <a:br>
              <a:rPr lang="cs-CZ" sz="2800" dirty="0" smtClean="0">
                <a:latin typeface="Calibri" pitchFamily="34" charset="0"/>
              </a:rPr>
            </a:br>
            <a:r>
              <a:rPr lang="cs-CZ" sz="2800" dirty="0" smtClean="0">
                <a:latin typeface="Calibri" pitchFamily="34" charset="0"/>
              </a:rPr>
              <a:t>a nadaní)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předmět pedagogické podpory, předmět speciální pedagogické péče</a:t>
            </a:r>
            <a:endParaRPr lang="cs-CZ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4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Povinná školní docházka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374063" cy="4751387"/>
          </a:xfrm>
        </p:spPr>
        <p:txBody>
          <a:bodyPr>
            <a:noAutofit/>
          </a:bodyPr>
          <a:lstStyle/>
          <a:p>
            <a:pPr marL="720725" lvl="1" indent="-354013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Zákonný zástupce je povinen přihlásit dítě k zápisu </a:t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k povinné školní docházce, a to v době od </a:t>
            </a:r>
            <a:r>
              <a:rPr lang="cs-CZ" sz="2400" dirty="0" smtClean="0">
                <a:latin typeface="Calibri" pitchFamily="34" charset="0"/>
              </a:rPr>
              <a:t>1. dubna</a:t>
            </a:r>
            <a:r>
              <a:rPr lang="cs-CZ" sz="2400" dirty="0">
                <a:latin typeface="Calibri" pitchFamily="34" charset="0"/>
              </a:rPr>
              <a:t/>
            </a:r>
            <a:br>
              <a:rPr lang="cs-CZ" sz="2400" dirty="0">
                <a:latin typeface="Calibri" pitchFamily="34" charset="0"/>
              </a:rPr>
            </a:br>
            <a:r>
              <a:rPr lang="cs-CZ" sz="2400" dirty="0">
                <a:latin typeface="Calibri" pitchFamily="34" charset="0"/>
              </a:rPr>
              <a:t>do </a:t>
            </a:r>
            <a:r>
              <a:rPr lang="cs-CZ" sz="2400" dirty="0" smtClean="0">
                <a:latin typeface="Calibri" pitchFamily="34" charset="0"/>
              </a:rPr>
              <a:t>30. dubna kalendářního </a:t>
            </a:r>
            <a:r>
              <a:rPr lang="cs-CZ" sz="2400" dirty="0">
                <a:latin typeface="Calibri" pitchFamily="34" charset="0"/>
              </a:rPr>
              <a:t>roku, v němž má dítě zahájit povinnou školní docházku.</a:t>
            </a:r>
          </a:p>
          <a:p>
            <a:pPr marL="366712" lvl="1" indent="0">
              <a:buNone/>
            </a:pPr>
            <a:endParaRPr lang="cs-CZ" sz="2400" dirty="0">
              <a:latin typeface="Calibri" pitchFamily="34" charset="0"/>
            </a:endParaRPr>
          </a:p>
          <a:p>
            <a:pPr marL="720725" lvl="1" indent="-354013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Není-li dítě po dovršení šestého roku věku tělesně nebo duševně přiměřeně vyspělé a požádá-li o to písemně zákonný zástupce dítěte </a:t>
            </a:r>
            <a:r>
              <a:rPr lang="cs-CZ" sz="2400" b="1" dirty="0" smtClean="0">
                <a:latin typeface="Calibri" pitchFamily="34" charset="0"/>
              </a:rPr>
              <a:t>v době zápisu</a:t>
            </a:r>
            <a:r>
              <a:rPr lang="cs-CZ" sz="2400" dirty="0" smtClean="0">
                <a:latin typeface="Calibri" pitchFamily="34" charset="0"/>
              </a:rPr>
              <a:t>, </a:t>
            </a:r>
            <a:r>
              <a:rPr lang="cs-CZ" sz="2400" b="1" dirty="0">
                <a:latin typeface="Calibri" pitchFamily="34" charset="0"/>
              </a:rPr>
              <a:t>odloží ředitel školy začátek povinné školní docházky o jeden školní rok</a:t>
            </a:r>
            <a:r>
              <a:rPr lang="cs-CZ" sz="2400" dirty="0">
                <a:latin typeface="Calibri" pitchFamily="34" charset="0"/>
              </a:rPr>
              <a:t>, pokud je žádost doložena </a:t>
            </a:r>
            <a:r>
              <a:rPr lang="cs-CZ" sz="2400" b="1" dirty="0">
                <a:latin typeface="Calibri" pitchFamily="34" charset="0"/>
              </a:rPr>
              <a:t>doporučujícím posouzením </a:t>
            </a:r>
            <a:r>
              <a:rPr lang="cs-CZ" sz="2400" b="1" dirty="0" smtClean="0">
                <a:latin typeface="Calibri" pitchFamily="34" charset="0"/>
              </a:rPr>
              <a:t>příslušného školského </a:t>
            </a:r>
            <a:r>
              <a:rPr lang="cs-CZ" sz="2400" b="1" dirty="0">
                <a:latin typeface="Calibri" pitchFamily="34" charset="0"/>
              </a:rPr>
              <a:t>poradenského zařízení </a:t>
            </a:r>
            <a:r>
              <a:rPr lang="cs-CZ" sz="2400" dirty="0">
                <a:latin typeface="Calibri" pitchFamily="34" charset="0"/>
              </a:rPr>
              <a:t>a </a:t>
            </a:r>
            <a:r>
              <a:rPr lang="cs-CZ" sz="2400" b="1" dirty="0">
                <a:latin typeface="Calibri" pitchFamily="34" charset="0"/>
              </a:rPr>
              <a:t>odborného lékaře nebo klinického </a:t>
            </a:r>
            <a:r>
              <a:rPr lang="cs-CZ" sz="2400" b="1" dirty="0" smtClean="0">
                <a:latin typeface="Calibri" pitchFamily="34" charset="0"/>
              </a:rPr>
              <a:t>psychologa (popř. přerušení správního řízení). </a:t>
            </a:r>
            <a:endParaRPr lang="cs-CZ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Povinná školní docházka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604250" cy="4751387"/>
          </a:xfrm>
        </p:spPr>
        <p:txBody>
          <a:bodyPr>
            <a:noAutofit/>
          </a:bodyPr>
          <a:lstStyle/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Dítě, které dosáhne šestého roku věku v době </a:t>
            </a:r>
            <a:r>
              <a:rPr lang="cs-CZ" sz="2400" b="1" dirty="0">
                <a:latin typeface="Calibri" pitchFamily="34" charset="0"/>
              </a:rPr>
              <a:t>od září </a:t>
            </a:r>
            <a:r>
              <a:rPr lang="cs-CZ" sz="2400" b="1" dirty="0" smtClean="0">
                <a:latin typeface="Calibri" pitchFamily="34" charset="0"/>
              </a:rPr>
              <a:t>2021 do </a:t>
            </a:r>
            <a:r>
              <a:rPr lang="cs-CZ" sz="2400" b="1" dirty="0">
                <a:latin typeface="Calibri" pitchFamily="34" charset="0"/>
              </a:rPr>
              <a:t>konce </a:t>
            </a:r>
            <a:r>
              <a:rPr lang="cs-CZ" sz="2400" b="1" dirty="0" smtClean="0">
                <a:latin typeface="Calibri" pitchFamily="34" charset="0"/>
              </a:rPr>
              <a:t>prosince 2021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příslušného školního roku, může být přijato </a:t>
            </a:r>
            <a:r>
              <a:rPr lang="cs-CZ" sz="2400" dirty="0" smtClean="0">
                <a:latin typeface="Calibri" pitchFamily="34" charset="0"/>
              </a:rPr>
              <a:t>k </a:t>
            </a:r>
            <a:r>
              <a:rPr lang="cs-CZ" sz="2400" dirty="0">
                <a:latin typeface="Calibri" pitchFamily="34" charset="0"/>
              </a:rPr>
              <a:t>plnění povinné školní docházky již v tomto školním roce, </a:t>
            </a:r>
            <a:r>
              <a:rPr lang="cs-CZ" sz="2400" dirty="0" smtClean="0">
                <a:latin typeface="Calibri" pitchFamily="34" charset="0"/>
              </a:rPr>
              <a:t>je-li </a:t>
            </a:r>
            <a:r>
              <a:rPr lang="cs-CZ" sz="2400" dirty="0">
                <a:latin typeface="Calibri" pitchFamily="34" charset="0"/>
              </a:rPr>
              <a:t>přiměřeně tělesně i duševně vyspělé a požádá-li o to jeho zákonný </a:t>
            </a:r>
            <a:r>
              <a:rPr lang="cs-CZ" sz="2400" dirty="0" smtClean="0">
                <a:latin typeface="Calibri" pitchFamily="34" charset="0"/>
              </a:rPr>
              <a:t>zástupce (</a:t>
            </a:r>
            <a:r>
              <a:rPr lang="cs-CZ" sz="2400" dirty="0">
                <a:latin typeface="Calibri" pitchFamily="34" charset="0"/>
              </a:rPr>
              <a:t>podmínkou je </a:t>
            </a:r>
            <a:r>
              <a:rPr lang="cs-CZ" sz="2400" b="1" dirty="0">
                <a:latin typeface="Calibri" pitchFamily="34" charset="0"/>
              </a:rPr>
              <a:t>doporučující vyjádření školského poradenského zařízení</a:t>
            </a:r>
            <a:r>
              <a:rPr lang="cs-CZ" sz="2400" dirty="0">
                <a:latin typeface="Calibri" pitchFamily="34" charset="0"/>
              </a:rPr>
              <a:t>). 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endParaRPr lang="cs-CZ" sz="2400" dirty="0">
              <a:latin typeface="Calibri" pitchFamily="34" charset="0"/>
            </a:endParaRP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2400" dirty="0">
                <a:latin typeface="Calibri" pitchFamily="34" charset="0"/>
              </a:rPr>
              <a:t>Pro přijetí dítěte narozeného </a:t>
            </a:r>
            <a:r>
              <a:rPr lang="cs-CZ" sz="2400" b="1" dirty="0">
                <a:latin typeface="Calibri" pitchFamily="34" charset="0"/>
              </a:rPr>
              <a:t>od ledna </a:t>
            </a:r>
            <a:r>
              <a:rPr lang="cs-CZ" sz="2400" b="1" dirty="0" smtClean="0">
                <a:latin typeface="Calibri" pitchFamily="34" charset="0"/>
              </a:rPr>
              <a:t>2022 do </a:t>
            </a:r>
            <a:r>
              <a:rPr lang="cs-CZ" sz="2400" b="1" dirty="0">
                <a:latin typeface="Calibri" pitchFamily="34" charset="0"/>
              </a:rPr>
              <a:t>konce června </a:t>
            </a:r>
            <a:r>
              <a:rPr lang="cs-CZ" sz="2400" b="1" dirty="0" smtClean="0">
                <a:latin typeface="Calibri" pitchFamily="34" charset="0"/>
              </a:rPr>
              <a:t>2022 </a:t>
            </a:r>
            <a:r>
              <a:rPr lang="cs-CZ" sz="2400" dirty="0" smtClean="0">
                <a:latin typeface="Calibri" pitchFamily="34" charset="0"/>
              </a:rPr>
              <a:t>je </a:t>
            </a:r>
            <a:r>
              <a:rPr lang="cs-CZ" sz="2400" dirty="0">
                <a:latin typeface="Calibri" pitchFamily="34" charset="0"/>
              </a:rPr>
              <a:t>podmínkou doporučující vyjádření </a:t>
            </a:r>
            <a:r>
              <a:rPr lang="cs-CZ" sz="2400" b="1" dirty="0">
                <a:latin typeface="Calibri" pitchFamily="34" charset="0"/>
              </a:rPr>
              <a:t>školského poradenského zařízení a odborného lékaře.</a:t>
            </a:r>
          </a:p>
          <a:p>
            <a:pPr hangingPunct="0"/>
            <a:endParaRPr lang="cs-CZ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3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Zápis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8374063" cy="5039965"/>
          </a:xfrm>
        </p:spPr>
        <p:txBody>
          <a:bodyPr>
            <a:no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400" b="1" dirty="0" smtClean="0">
                <a:latin typeface="Calibri" pitchFamily="34" charset="0"/>
              </a:rPr>
              <a:t>13. 4. – 15. 4. 2021 (14.00 </a:t>
            </a:r>
            <a:r>
              <a:rPr lang="cs-CZ" sz="2400" b="1" dirty="0">
                <a:latin typeface="Calibri" pitchFamily="34" charset="0"/>
              </a:rPr>
              <a:t>– 17.00 </a:t>
            </a:r>
            <a:r>
              <a:rPr lang="cs-CZ" sz="2400" b="1" dirty="0" smtClean="0">
                <a:latin typeface="Calibri" pitchFamily="34" charset="0"/>
              </a:rPr>
              <a:t>hodin)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pozvání na konkrétní den (votická školka)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V případě mimořádných opatření budeme včas informovat o průběhu zápisu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400" b="1" dirty="0" smtClean="0">
                <a:latin typeface="Calibri" pitchFamily="34" charset="0"/>
              </a:rPr>
              <a:t>Prodloužení termínu od 6. 4 – 23. 4. 2021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Informace budou rodičům předány prostřednictvím MŠ a webových stránek školy</a:t>
            </a:r>
          </a:p>
        </p:txBody>
      </p:sp>
    </p:spTree>
    <p:extLst>
      <p:ext uri="{BB962C8B-B14F-4D97-AF65-F5344CB8AC3E}">
        <p14:creationId xmlns:p14="http://schemas.microsoft.com/office/powerpoint/2010/main" val="29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2060"/>
                </a:solidFill>
                <a:latin typeface="Calibri" pitchFamily="34" charset="0"/>
              </a:rPr>
              <a:t>Zápis bez osobní přítomnosti žáků ve škole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itchFamily="34" charset="0"/>
              </a:rPr>
              <a:t>p</a:t>
            </a:r>
            <a:r>
              <a:rPr lang="cs-CZ" dirty="0" smtClean="0">
                <a:latin typeface="Calibri" pitchFamily="34" charset="0"/>
              </a:rPr>
              <a:t>roběhne pouze formální část zápisu</a:t>
            </a:r>
          </a:p>
          <a:p>
            <a:r>
              <a:rPr lang="cs-CZ" dirty="0" smtClean="0">
                <a:latin typeface="Calibri" pitchFamily="34" charset="0"/>
              </a:rPr>
              <a:t>podání </a:t>
            </a:r>
            <a:r>
              <a:rPr lang="cs-CZ" dirty="0">
                <a:latin typeface="Calibri" pitchFamily="34" charset="0"/>
              </a:rPr>
              <a:t>přihlášky bez osobní přítomnosti zákonného zástupce dítěte ve škole (datová schránka, email s elektronickým podpisem</a:t>
            </a:r>
            <a:r>
              <a:rPr lang="cs-CZ" dirty="0" smtClean="0">
                <a:latin typeface="Calibri" pitchFamily="34" charset="0"/>
              </a:rPr>
              <a:t>)</a:t>
            </a:r>
          </a:p>
          <a:p>
            <a:r>
              <a:rPr lang="cs-CZ" dirty="0">
                <a:latin typeface="Calibri" pitchFamily="34" charset="0"/>
              </a:rPr>
              <a:t>o</a:t>
            </a:r>
            <a:r>
              <a:rPr lang="cs-CZ" dirty="0" smtClean="0">
                <a:latin typeface="Calibri" pitchFamily="34" charset="0"/>
              </a:rPr>
              <a:t>sobně do vestibulu školy (vchod z Pražské ulice), bude umístěna schránka</a:t>
            </a:r>
          </a:p>
          <a:p>
            <a:r>
              <a:rPr lang="cs-CZ" dirty="0" smtClean="0">
                <a:latin typeface="Calibri" pitchFamily="34" charset="0"/>
              </a:rPr>
              <a:t>osobně do školy – v nutných případech při žádosti o přijetí, </a:t>
            </a:r>
            <a:r>
              <a:rPr lang="cs-CZ" b="1" dirty="0" smtClean="0">
                <a:latin typeface="Calibri" pitchFamily="34" charset="0"/>
              </a:rPr>
              <a:t>vždy při žádosti o odklad (doložení z PPP a od dětského lékaře nebo klinického psychologa)</a:t>
            </a:r>
          </a:p>
          <a:p>
            <a:endParaRPr lang="cs-CZ" dirty="0">
              <a:latin typeface="Calibri" pitchFamily="34" charset="0"/>
            </a:endParaRPr>
          </a:p>
          <a:p>
            <a:r>
              <a:rPr lang="cs-CZ" dirty="0">
                <a:latin typeface="Calibri" pitchFamily="34" charset="0"/>
              </a:rPr>
              <a:t>schůzka pro rodiče zapsaných dětí bude </a:t>
            </a:r>
            <a:br>
              <a:rPr lang="cs-CZ" dirty="0">
                <a:latin typeface="Calibri" pitchFamily="34" charset="0"/>
              </a:rPr>
            </a:br>
            <a:r>
              <a:rPr lang="cs-CZ" b="1" dirty="0">
                <a:latin typeface="Calibri" pitchFamily="34" charset="0"/>
              </a:rPr>
              <a:t>8. června od 15.30hod. (podle situace – online)</a:t>
            </a:r>
          </a:p>
          <a:p>
            <a:endParaRPr lang="cs-CZ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6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3231" y="332656"/>
            <a:ext cx="7467600" cy="724942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Průběh zápisu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57598"/>
            <a:ext cx="8374063" cy="5683770"/>
          </a:xfrm>
        </p:spPr>
        <p:txBody>
          <a:bodyPr>
            <a:no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3200" dirty="0" smtClean="0">
                <a:latin typeface="Calibri" pitchFamily="34" charset="0"/>
              </a:rPr>
              <a:t>formální část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podání žádosti o přijetí (zákonný zástupce)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kontaktní údaje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endParaRPr lang="cs-CZ" sz="2900" dirty="0" smtClean="0">
              <a:latin typeface="Calibri" pitchFamily="34" charset="0"/>
            </a:endParaRP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údaje potřebné pro nastavení podpůrných opatření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údaje o zdravotní způsobilosti a zdravotních obtížích, které mohou mít vliv na průběh vzdělávání</a:t>
            </a:r>
          </a:p>
          <a:p>
            <a:pPr marL="641033" lvl="2" indent="0">
              <a:buNone/>
            </a:pPr>
            <a:endParaRPr lang="cs-CZ" sz="29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Základní údaje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8604250" cy="4737100"/>
          </a:xfrm>
        </p:spPr>
        <p:txBody>
          <a:bodyPr>
            <a:normAutofit/>
          </a:bodyPr>
          <a:lstStyle/>
          <a:p>
            <a:pPr lvl="1">
              <a:buFont typeface="Wingdings 2" panose="05020102010507070707" pitchFamily="18" charset="2"/>
              <a:buChar char=""/>
            </a:pPr>
            <a:r>
              <a:rPr lang="cs-CZ" sz="3200" dirty="0" smtClean="0">
                <a:latin typeface="Calibri" pitchFamily="34" charset="0"/>
              </a:rPr>
              <a:t>Školu navštěvuje 616 žáků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jsou rozděleni do 14 tříd prvního stupně </a:t>
            </a:r>
            <a:br>
              <a:rPr lang="cs-CZ" sz="2400" dirty="0" smtClean="0">
                <a:latin typeface="Calibri" pitchFamily="34" charset="0"/>
              </a:rPr>
            </a:br>
            <a:r>
              <a:rPr lang="cs-CZ" sz="2400" dirty="0" smtClean="0">
                <a:latin typeface="Calibri" pitchFamily="34" charset="0"/>
              </a:rPr>
              <a:t>a 14 tříd druhého stupně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průměrný počet žáků ve třídě je 22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3200" dirty="0" smtClean="0">
                <a:latin typeface="Calibri" pitchFamily="34" charset="0"/>
              </a:rPr>
              <a:t>Ve škole pracuje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40 učitelů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1 rodilý mluvčí - Aj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ve 11 třídách asistent pedagoga</a:t>
            </a:r>
          </a:p>
          <a:p>
            <a:pPr lvl="2">
              <a:buFont typeface="Wingdings 2" panose="05020102010507070707" pitchFamily="18" charset="2"/>
              <a:buChar char=""/>
            </a:pPr>
            <a:r>
              <a:rPr lang="cs-CZ" sz="2400" dirty="0" smtClean="0">
                <a:latin typeface="Calibri" pitchFamily="34" charset="0"/>
              </a:rPr>
              <a:t>ve školní družině a školním klubu 9 vychovatelů</a:t>
            </a: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Průběh zápisu – pravděpodobně nebude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374063" cy="4751387"/>
          </a:xfrm>
        </p:spPr>
        <p:txBody>
          <a:bodyPr>
            <a:no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3200" dirty="0" smtClean="0">
                <a:latin typeface="Calibri" pitchFamily="34" charset="0"/>
              </a:rPr>
              <a:t>motivační část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neformální aktivity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rozhovor s pedagogem, školním psychologem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900" dirty="0" smtClean="0">
                <a:latin typeface="Calibri" pitchFamily="34" charset="0"/>
              </a:rPr>
              <a:t>orientační zjištění úrovně dosažených znalostí </a:t>
            </a:r>
            <a:br>
              <a:rPr lang="cs-CZ" sz="2900" dirty="0" smtClean="0">
                <a:latin typeface="Calibri" pitchFamily="34" charset="0"/>
              </a:rPr>
            </a:br>
            <a:r>
              <a:rPr lang="cs-CZ" sz="2900" dirty="0" smtClean="0">
                <a:latin typeface="Calibri" pitchFamily="34" charset="0"/>
              </a:rPr>
              <a:t>a dovedností</a:t>
            </a:r>
          </a:p>
          <a:p>
            <a:pPr marL="811213" lvl="1" indent="-444500">
              <a:buFont typeface="Wingdings 2" panose="05020102010507070707" pitchFamily="18" charset="2"/>
              <a:buChar char=""/>
            </a:pPr>
            <a:r>
              <a:rPr lang="cs-CZ" sz="3100" b="1" dirty="0" smtClean="0">
                <a:latin typeface="Calibri" pitchFamily="34" charset="0"/>
              </a:rPr>
              <a:t>rozhodnutí </a:t>
            </a:r>
            <a:r>
              <a:rPr lang="cs-CZ" sz="3100" b="1" dirty="0">
                <a:latin typeface="Calibri" pitchFamily="34" charset="0"/>
              </a:rPr>
              <a:t>o přijetí zveřejněno na www stránkách (podle přiděleného evidenčního čísla</a:t>
            </a:r>
            <a:r>
              <a:rPr lang="cs-CZ" sz="3100" b="1" dirty="0" smtClean="0">
                <a:latin typeface="Calibri" pitchFamily="34" charset="0"/>
              </a:rPr>
              <a:t>) a vyvěsíme na vývěsní tabuli před hlavním vchodem </a:t>
            </a:r>
            <a:endParaRPr lang="cs-CZ" sz="3100" b="1" dirty="0">
              <a:latin typeface="Calibri" pitchFamily="34" charset="0"/>
            </a:endParaRPr>
          </a:p>
          <a:p>
            <a:pPr marL="1085533" lvl="2" indent="-444500">
              <a:buFont typeface="Wingdings 2" panose="05020102010507070707" pitchFamily="18" charset="2"/>
              <a:buChar char=""/>
            </a:pPr>
            <a:endParaRPr lang="cs-CZ" sz="29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Kontakty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25621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Pedagogicko-psychologická </a:t>
            </a:r>
            <a:r>
              <a:rPr lang="cs-CZ" sz="2800" dirty="0">
                <a:latin typeface="Calibri" pitchFamily="34" charset="0"/>
              </a:rPr>
              <a:t>poradna</a:t>
            </a:r>
            <a:r>
              <a:rPr lang="cs-CZ" sz="2800" dirty="0" smtClean="0">
                <a:latin typeface="Calibri" pitchFamily="34" charset="0"/>
              </a:rPr>
              <a:t>:</a:t>
            </a: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 smtClean="0">
                <a:latin typeface="Calibri" pitchFamily="34" charset="0"/>
                <a:hlinkClick r:id="rId3"/>
              </a:rPr>
              <a:t>www.pppstredoceska.cz</a:t>
            </a:r>
            <a:endParaRPr lang="cs-CZ" sz="2500" dirty="0" smtClean="0">
              <a:latin typeface="Calibri" pitchFamily="34" charset="0"/>
            </a:endParaRP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 smtClean="0">
                <a:latin typeface="Calibri" pitchFamily="34" charset="0"/>
              </a:rPr>
              <a:t>E-mail</a:t>
            </a:r>
            <a:r>
              <a:rPr lang="cs-CZ" sz="2500" dirty="0">
                <a:latin typeface="Calibri" pitchFamily="34" charset="0"/>
              </a:rPr>
              <a:t>: </a:t>
            </a:r>
            <a:r>
              <a:rPr lang="cs-CZ" sz="2500" dirty="0" smtClean="0">
                <a:latin typeface="Calibri" pitchFamily="34" charset="0"/>
                <a:hlinkClick r:id="rId4"/>
              </a:rPr>
              <a:t>benesov@pppsk.cz</a:t>
            </a:r>
            <a:endParaRPr lang="cs-CZ" sz="2500" dirty="0" smtClean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endParaRPr lang="cs-CZ" sz="2800" dirty="0" smtClean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Logopedie</a:t>
            </a:r>
            <a:r>
              <a:rPr lang="cs-CZ" sz="2800" dirty="0" smtClean="0">
                <a:latin typeface="Calibri" pitchFamily="34" charset="0"/>
              </a:rPr>
              <a:t>:</a:t>
            </a:r>
            <a:endParaRPr lang="cs-CZ" sz="2800" dirty="0">
              <a:latin typeface="Calibri" pitchFamily="34" charset="0"/>
            </a:endParaRPr>
          </a:p>
          <a:p>
            <a:pPr marL="1085533" lvl="2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500" dirty="0" smtClean="0">
                <a:latin typeface="Calibri" pitchFamily="34" charset="0"/>
              </a:rPr>
              <a:t>Votice - Hana Boučková, tel. 605 858 192</a:t>
            </a:r>
          </a:p>
          <a:p>
            <a:pPr marL="1085533" lvl="2" indent="-444500">
              <a:buFont typeface="Wingdings 2" panose="05020102010507070707" pitchFamily="18" charset="2"/>
              <a:buChar char=""/>
            </a:pPr>
            <a:r>
              <a:rPr lang="cs-CZ" sz="2500" dirty="0" smtClean="0">
                <a:latin typeface="Calibri" pitchFamily="34" charset="0"/>
              </a:rPr>
              <a:t>další možnost Benešov, Tábor, Sedlčany</a:t>
            </a:r>
            <a:endParaRPr lang="cs-CZ" sz="2500" dirty="0">
              <a:latin typeface="Calibri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Kontakty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25621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Adresa </a:t>
            </a:r>
            <a:r>
              <a:rPr lang="cs-CZ" sz="2800" dirty="0">
                <a:latin typeface="Calibri" pitchFamily="34" charset="0"/>
              </a:rPr>
              <a:t>školy: Pražská 235, Votice 259 01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Telefon: 317 812 267 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Mobil: 736 681 </a:t>
            </a:r>
            <a:r>
              <a:rPr lang="cs-CZ" sz="2800" dirty="0" smtClean="0">
                <a:latin typeface="Calibri" pitchFamily="34" charset="0"/>
              </a:rPr>
              <a:t>297, 602 506 950</a:t>
            </a:r>
            <a:endParaRPr lang="cs-CZ" sz="2800" dirty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Web: </a:t>
            </a:r>
            <a:r>
              <a:rPr lang="cs-CZ" sz="2800" dirty="0">
                <a:latin typeface="Calibri" pitchFamily="34" charset="0"/>
                <a:hlinkClick r:id="rId3"/>
              </a:rPr>
              <a:t>www.zsvotice.cz</a:t>
            </a:r>
            <a:r>
              <a:rPr lang="cs-CZ" sz="2800" dirty="0">
                <a:latin typeface="Calibri" pitchFamily="34" charset="0"/>
              </a:rPr>
              <a:t> 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Email: </a:t>
            </a:r>
            <a:r>
              <a:rPr lang="cs-CZ" sz="2800" dirty="0" smtClean="0">
                <a:latin typeface="Calibri" pitchFamily="34" charset="0"/>
                <a:hlinkClick r:id="rId4"/>
              </a:rPr>
              <a:t>skola@skolavotice.cz</a:t>
            </a:r>
            <a:endParaRPr lang="cs-CZ" sz="2800" dirty="0" smtClean="0">
              <a:latin typeface="Calibri" pitchFamily="34" charset="0"/>
            </a:endParaRP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200" dirty="0" smtClean="0">
                <a:latin typeface="Calibri" pitchFamily="34" charset="0"/>
              </a:rPr>
              <a:t>Ředitelka – Marcela Kratochvílová (</a:t>
            </a:r>
            <a:r>
              <a:rPr lang="cs-CZ" sz="2200" dirty="0" smtClean="0">
                <a:latin typeface="Calibri" pitchFamily="34" charset="0"/>
                <a:hlinkClick r:id="rId5"/>
              </a:rPr>
              <a:t>kratochvilovam@zsvotice.cz</a:t>
            </a:r>
            <a:r>
              <a:rPr lang="cs-CZ" sz="2200" dirty="0" smtClean="0">
                <a:latin typeface="Calibri" pitchFamily="34" charset="0"/>
              </a:rPr>
              <a:t>)</a:t>
            </a:r>
          </a:p>
          <a:p>
            <a:pPr marL="811213" lvl="1" indent="-444500">
              <a:lnSpc>
                <a:spcPct val="150000"/>
              </a:lnSpc>
              <a:buFont typeface="Wingdings 2" panose="05020102010507070707" pitchFamily="18" charset="2"/>
              <a:buChar char=""/>
            </a:pPr>
            <a:r>
              <a:rPr lang="cs-CZ" sz="2200" dirty="0" smtClean="0">
                <a:latin typeface="Calibri" pitchFamily="34" charset="0"/>
              </a:rPr>
              <a:t>Vedoucí ŠPP </a:t>
            </a:r>
            <a:r>
              <a:rPr lang="cs-CZ" sz="2200" dirty="0" smtClean="0">
                <a:latin typeface="Calibri" pitchFamily="34" charset="0"/>
              </a:rPr>
              <a:t>– </a:t>
            </a:r>
            <a:r>
              <a:rPr lang="cs-CZ" sz="2200" dirty="0" smtClean="0">
                <a:latin typeface="Calibri" pitchFamily="34" charset="0"/>
              </a:rPr>
              <a:t>Irena </a:t>
            </a:r>
            <a:r>
              <a:rPr lang="cs-CZ" sz="2200" smtClean="0">
                <a:latin typeface="Calibri" pitchFamily="34" charset="0"/>
              </a:rPr>
              <a:t>Čeňková (</a:t>
            </a:r>
            <a:r>
              <a:rPr lang="cs-CZ" sz="2200" u="sng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cenkovai@zsvotice.cz</a:t>
            </a:r>
            <a:r>
              <a:rPr lang="cs-CZ" sz="2200" dirty="0" smtClean="0">
                <a:latin typeface="Calibri" pitchFamily="34" charset="0"/>
              </a:rPr>
              <a:t>)</a:t>
            </a:r>
            <a:endParaRPr lang="cs-CZ" sz="2200" dirty="0">
              <a:latin typeface="Calibri" pitchFamily="34" charset="0"/>
            </a:endParaRPr>
          </a:p>
          <a:p>
            <a:pPr marL="1085533" lvl="2" indent="-444500">
              <a:buFont typeface="Wingdings 2" panose="05020102010507070707" pitchFamily="18" charset="2"/>
              <a:buChar char=""/>
            </a:pPr>
            <a:endParaRPr lang="cs-CZ" sz="25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02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Materiální vybavení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7638"/>
            <a:ext cx="8229600" cy="4891087"/>
          </a:xfrm>
        </p:spPr>
        <p:txBody>
          <a:bodyPr>
            <a:normAutofit fontScale="85000" lnSpcReduction="20000"/>
          </a:bodyPr>
          <a:lstStyle/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Odborné pracovny </a:t>
            </a:r>
            <a:r>
              <a:rPr lang="cs-CZ" sz="2800" dirty="0">
                <a:latin typeface="Calibri" pitchFamily="34" charset="0"/>
              </a:rPr>
              <a:t>- </a:t>
            </a:r>
            <a:r>
              <a:rPr lang="cs-CZ" sz="2800" dirty="0" smtClean="0">
                <a:latin typeface="Calibri" pitchFamily="34" charset="0"/>
              </a:rPr>
              <a:t>přírodopis</a:t>
            </a:r>
            <a:r>
              <a:rPr lang="cs-CZ" sz="2800" dirty="0">
                <a:latin typeface="Calibri" pitchFamily="34" charset="0"/>
              </a:rPr>
              <a:t>, fyzika </a:t>
            </a:r>
            <a:r>
              <a:rPr lang="cs-CZ" sz="2800" dirty="0" smtClean="0">
                <a:latin typeface="Calibri" pitchFamily="34" charset="0"/>
              </a:rPr>
              <a:t/>
            </a:r>
            <a:br>
              <a:rPr lang="cs-CZ" sz="2800" dirty="0" smtClean="0">
                <a:latin typeface="Calibri" pitchFamily="34" charset="0"/>
              </a:rPr>
            </a:br>
            <a:r>
              <a:rPr lang="cs-CZ" sz="2800" dirty="0" smtClean="0">
                <a:latin typeface="Calibri" pitchFamily="34" charset="0"/>
              </a:rPr>
              <a:t>a </a:t>
            </a:r>
            <a:r>
              <a:rPr lang="cs-CZ" sz="2800" dirty="0">
                <a:latin typeface="Calibri" pitchFamily="34" charset="0"/>
              </a:rPr>
              <a:t>chemie, zeměpis, </a:t>
            </a:r>
            <a:r>
              <a:rPr lang="cs-CZ" sz="2800" dirty="0" smtClean="0">
                <a:latin typeface="Calibri" pitchFamily="34" charset="0"/>
              </a:rPr>
              <a:t>cvičná kuchyň, výtvarná výchova, robotická pracovna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Interaktivní </a:t>
            </a:r>
            <a:r>
              <a:rPr lang="cs-CZ" sz="2800" dirty="0">
                <a:latin typeface="Calibri" pitchFamily="34" charset="0"/>
              </a:rPr>
              <a:t>tabule a </a:t>
            </a:r>
            <a:r>
              <a:rPr lang="cs-CZ" sz="2800" dirty="0" smtClean="0">
                <a:latin typeface="Calibri" pitchFamily="34" charset="0"/>
              </a:rPr>
              <a:t>dataprojektory s ozvučením </a:t>
            </a:r>
            <a:r>
              <a:rPr lang="cs-CZ" sz="2800" dirty="0">
                <a:latin typeface="Calibri" pitchFamily="34" charset="0"/>
              </a:rPr>
              <a:t>ve všech </a:t>
            </a:r>
            <a:r>
              <a:rPr lang="cs-CZ" sz="2800" dirty="0" smtClean="0">
                <a:latin typeface="Calibri" pitchFamily="34" charset="0"/>
              </a:rPr>
              <a:t>pracovnách a kmenových třídách, </a:t>
            </a:r>
            <a:r>
              <a:rPr lang="cs-CZ" sz="2800" dirty="0" err="1">
                <a:latin typeface="Calibri" pitchFamily="34" charset="0"/>
              </a:rPr>
              <a:t>w</a:t>
            </a:r>
            <a:r>
              <a:rPr lang="cs-CZ" sz="2800" dirty="0" err="1" smtClean="0">
                <a:latin typeface="Calibri" pitchFamily="34" charset="0"/>
              </a:rPr>
              <a:t>ifi</a:t>
            </a:r>
            <a:endParaRPr lang="cs-CZ" sz="2800" dirty="0">
              <a:latin typeface="Calibri" pitchFamily="34" charset="0"/>
            </a:endParaRP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Počítačové pracovny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Jazyková pracovna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Nově vybavené dílny</a:t>
            </a:r>
            <a:endParaRPr lang="cs-CZ" sz="2800" dirty="0">
              <a:latin typeface="Calibri" pitchFamily="34" charset="0"/>
            </a:endParaRP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Tělocvična</a:t>
            </a:r>
            <a:r>
              <a:rPr lang="cs-CZ" sz="2800" dirty="0">
                <a:latin typeface="Calibri" pitchFamily="34" charset="0"/>
              </a:rPr>
              <a:t>, gymnastický sál, školní hřiště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>
                <a:latin typeface="Calibri" pitchFamily="34" charset="0"/>
              </a:rPr>
              <a:t>Školní </a:t>
            </a:r>
            <a:r>
              <a:rPr lang="cs-CZ" sz="2800" dirty="0" smtClean="0">
                <a:latin typeface="Calibri" pitchFamily="34" charset="0"/>
              </a:rPr>
              <a:t>knihovna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Relaxační koutky, čtenářské koutky</a:t>
            </a:r>
            <a:endParaRPr lang="cs-CZ" sz="2800" dirty="0">
              <a:latin typeface="Calibri" pitchFamily="34" charset="0"/>
            </a:endParaRP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Moderní </a:t>
            </a:r>
            <a:r>
              <a:rPr lang="cs-CZ" sz="2800" dirty="0">
                <a:latin typeface="Calibri" pitchFamily="34" charset="0"/>
              </a:rPr>
              <a:t>výukové </a:t>
            </a:r>
            <a:r>
              <a:rPr lang="cs-CZ" sz="2800" dirty="0" smtClean="0">
                <a:latin typeface="Calibri" pitchFamily="34" charset="0"/>
              </a:rPr>
              <a:t>pomůcky</a:t>
            </a:r>
          </a:p>
          <a:p>
            <a:pPr lvl="1">
              <a:buFont typeface="Wingdings 2" panose="05020102010507070707" pitchFamily="18" charset="2"/>
              <a:buChar char=""/>
            </a:pPr>
            <a:r>
              <a:rPr lang="cs-CZ" sz="2800" dirty="0" smtClean="0">
                <a:latin typeface="Calibri" pitchFamily="34" charset="0"/>
              </a:rPr>
              <a:t>Systém Bakaláři, </a:t>
            </a:r>
            <a:r>
              <a:rPr lang="cs-CZ" sz="2800" dirty="0" err="1" smtClean="0">
                <a:latin typeface="Calibri" pitchFamily="34" charset="0"/>
              </a:rPr>
              <a:t>Teams</a:t>
            </a:r>
            <a:r>
              <a:rPr lang="cs-CZ" sz="2800" dirty="0" smtClean="0">
                <a:latin typeface="Calibri" pitchFamily="34" charset="0"/>
              </a:rPr>
              <a:t> – online výuka</a:t>
            </a:r>
            <a:endParaRPr lang="cs-CZ" sz="2800" dirty="0">
              <a:latin typeface="Calibri" pitchFamily="34" charset="0"/>
            </a:endParaRPr>
          </a:p>
          <a:p>
            <a:pPr algn="ctr"/>
            <a:endParaRPr lang="cs-CZ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Počítačová pracovna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Jazyková pracovna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122" name="Picture 2" descr="C:\Users\PC\Documents\votice\prvňáčci shůzka\jazyková pracovna 2 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1"/>
          <a:stretch/>
        </p:blipFill>
        <p:spPr bwMode="auto">
          <a:xfrm>
            <a:off x="2411760" y="1556792"/>
            <a:ext cx="432743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Pracovna přírodopisu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6146" name="Picture 2" descr="C:\Users\PC\Documents\votice\prvňáčci shůzka\jazyková pracovna 2 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/>
        </p:blipFill>
        <p:spPr bwMode="auto">
          <a:xfrm>
            <a:off x="1115616" y="1556792"/>
            <a:ext cx="7102080" cy="45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dirty="0" smtClean="0">
                <a:solidFill>
                  <a:srgbClr val="002060"/>
                </a:solidFill>
                <a:latin typeface="Calibri" pitchFamily="34" charset="0"/>
              </a:rPr>
              <a:t>Pracovna chemie a fyziky</a:t>
            </a:r>
            <a:endParaRPr lang="cs-CZ" sz="4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8553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400" dirty="0" smtClean="0">
                <a:solidFill>
                  <a:srgbClr val="002060"/>
                </a:solidFill>
                <a:latin typeface="Calibri" pitchFamily="34" charset="0"/>
              </a:rPr>
              <a:t>Školní hřiště a gymnastický sál</a:t>
            </a:r>
            <a:endParaRPr lang="cs-CZ" sz="4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4" name="Picture 4" descr="P1050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" y="1556792"/>
            <a:ext cx="4104456" cy="30783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21806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47156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002060"/>
                </a:solidFill>
                <a:latin typeface="Calibri" pitchFamily="34" charset="0"/>
              </a:rPr>
              <a:t>Nové školní šatny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0967" y="1675371"/>
            <a:ext cx="5810559" cy="450340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9379" y="1733389"/>
            <a:ext cx="486916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5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3279</TotalTime>
  <Words>867</Words>
  <Application>Microsoft Office PowerPoint</Application>
  <PresentationFormat>Předvádění na obrazovce (4:3)</PresentationFormat>
  <Paragraphs>146</Paragraphs>
  <Slides>22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Schoolbook</vt:lpstr>
      <vt:lpstr>Wingdings</vt:lpstr>
      <vt:lpstr>Wingdings 2</vt:lpstr>
      <vt:lpstr>Arkýř</vt:lpstr>
      <vt:lpstr>Prezentace aplikace PowerPoint</vt:lpstr>
      <vt:lpstr>Základní údaje</vt:lpstr>
      <vt:lpstr>Materiální vybavení</vt:lpstr>
      <vt:lpstr>Počítačová pracovna</vt:lpstr>
      <vt:lpstr>Jazyková pracovna</vt:lpstr>
      <vt:lpstr>Pracovna přírodopisu</vt:lpstr>
      <vt:lpstr>Pracovna chemie a fyziky</vt:lpstr>
      <vt:lpstr>Školní hřiště a gymnastický sál</vt:lpstr>
      <vt:lpstr>Nové školní šatny</vt:lpstr>
      <vt:lpstr>Školní vzdělávací program</vt:lpstr>
      <vt:lpstr>Školní vzdělávací program</vt:lpstr>
      <vt:lpstr>Zájmové útvary</vt:lpstr>
      <vt:lpstr>Školní družina</vt:lpstr>
      <vt:lpstr>Poradenské služby</vt:lpstr>
      <vt:lpstr>Povinná školní docházka</vt:lpstr>
      <vt:lpstr>Povinná školní docházka</vt:lpstr>
      <vt:lpstr>Zápis</vt:lpstr>
      <vt:lpstr>Zápis bez osobní přítomnosti žáků ve škole</vt:lpstr>
      <vt:lpstr>Průběh zápisu</vt:lpstr>
      <vt:lpstr>Průběh zápisu – pravděpodobně nebude</vt:lpstr>
      <vt:lpstr>Kontakty</vt:lpstr>
      <vt:lpstr>Kontakty</vt:lpstr>
    </vt:vector>
  </TitlesOfParts>
  <Company>ZŠ Votice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Votice</dc:creator>
  <cp:lastModifiedBy>Marcela Kratochvílová</cp:lastModifiedBy>
  <cp:revision>115</cp:revision>
  <cp:lastPrinted>2017-02-13T12:03:12Z</cp:lastPrinted>
  <dcterms:created xsi:type="dcterms:W3CDTF">2007-05-11T09:22:43Z</dcterms:created>
  <dcterms:modified xsi:type="dcterms:W3CDTF">2021-03-02T12:26:06Z</dcterms:modified>
</cp:coreProperties>
</file>