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7"/>
  </p:notesMasterIdLst>
  <p:handoutMasterIdLst>
    <p:handoutMasterId r:id="rId18"/>
  </p:handoutMasterIdLst>
  <p:sldIdLst>
    <p:sldId id="257" r:id="rId2"/>
    <p:sldId id="325" r:id="rId3"/>
    <p:sldId id="279" r:id="rId4"/>
    <p:sldId id="326" r:id="rId5"/>
    <p:sldId id="338" r:id="rId6"/>
    <p:sldId id="339" r:id="rId7"/>
    <p:sldId id="335" r:id="rId8"/>
    <p:sldId id="333" r:id="rId9"/>
    <p:sldId id="328" r:id="rId10"/>
    <p:sldId id="327" r:id="rId11"/>
    <p:sldId id="332" r:id="rId12"/>
    <p:sldId id="337" r:id="rId13"/>
    <p:sldId id="334" r:id="rId14"/>
    <p:sldId id="330" r:id="rId15"/>
    <p:sldId id="305" r:id="rId16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4689" autoAdjust="0"/>
  </p:normalViewPr>
  <p:slideViewPr>
    <p:cSldViewPr>
      <p:cViewPr varScale="1">
        <p:scale>
          <a:sx n="102" d="100"/>
          <a:sy n="102" d="100"/>
        </p:scale>
        <p:origin x="3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374" y="0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285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374" y="9371285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765903-D8CE-47AE-A43A-B00AD3A92C8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34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4" y="0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88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500"/>
            <a:ext cx="5388610" cy="443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285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4" y="9371285"/>
            <a:ext cx="2918831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EED5A4-8383-4099-B2CC-140B9616D6D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483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59C03-CA32-4C79-8EB3-905F30B0C4F5}" type="slidenum">
              <a:rPr lang="cs-CZ"/>
              <a:pPr/>
              <a:t>1</a:t>
            </a:fld>
            <a:endParaRPr lang="cs-CZ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5372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12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385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13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249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14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344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1ADCDE-ACB2-4D3F-BDE3-95018939F611}" type="slidenum">
              <a:rPr lang="cs-CZ"/>
              <a:pPr/>
              <a:t>15</a:t>
            </a:fld>
            <a:endParaRPr lang="cs-CZ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47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2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864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3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399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4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99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7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635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8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82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9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506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10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1498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CE20-2289-4B3A-9D90-EF58238713F5}" type="slidenum">
              <a:rPr lang="cs-CZ"/>
              <a:pPr/>
              <a:t>11</a:t>
            </a:fld>
            <a:endParaRPr lang="cs-CZ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82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122DFB-CDCB-491F-99FA-325477AB09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43A1-275C-4011-9F8F-C1AE9BD48E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B572-438D-403E-9476-196DC1538B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9CDE60-E877-4A83-ABFB-3082EF30EE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E223BC-17E7-424C-9C2A-6126863E0A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8DB0-89A3-4C5B-A0A4-236169960D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CC7-1912-4A43-9447-73B8BEC884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B9A47F-EA67-4C5E-B85F-35A1056C198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8651-AB03-4D72-9810-DF27AF72326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933A58-D390-4159-AAE0-350D4AE4C6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127143-F334-4869-BF10-8A40349BA1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AB4C54-D715-4D47-81C8-D0D13CB2902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y.scolarest.cz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Základní a mateřská škola Votic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7776864" cy="38164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Pomůcky – hradí škola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62049"/>
            <a:ext cx="4248150" cy="4597400"/>
          </a:xfrm>
        </p:spPr>
        <p:txBody>
          <a:bodyPr>
            <a:normAutofit/>
          </a:bodyPr>
          <a:lstStyle/>
          <a:p>
            <a:pPr marL="0" indent="0">
              <a:buClr>
                <a:srgbClr val="002060"/>
              </a:buClr>
              <a:buNone/>
            </a:pPr>
            <a:r>
              <a:rPr lang="cs-CZ" sz="2800" dirty="0" smtClean="0">
                <a:latin typeface="Calibri" pitchFamily="34" charset="0"/>
              </a:rPr>
              <a:t>Učebnice a PS:</a:t>
            </a:r>
          </a:p>
          <a:p>
            <a:pPr marL="0" indent="0">
              <a:buClr>
                <a:srgbClr val="002060"/>
              </a:buClr>
              <a:buNone/>
            </a:pPr>
            <a:endParaRPr lang="cs-CZ" sz="2800" dirty="0" smtClean="0"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Učíme se číst – PS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Matematika – PS č. 1</a:t>
            </a:r>
          </a:p>
          <a:p>
            <a:pPr marL="365760" lvl="1" indent="0">
              <a:buClr>
                <a:srgbClr val="002060"/>
              </a:buClr>
              <a:buNone/>
            </a:pP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74320" lvl="1" indent="0">
              <a:buClr>
                <a:srgbClr val="002060"/>
              </a:buClr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v celkové hodnotě cca 200 Kč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427984" y="1340768"/>
            <a:ext cx="4248472" cy="481868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sešity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tabulka s fixem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voskovky 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čtvrtky </a:t>
            </a: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(bílé, barevné)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vodové </a:t>
            </a: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barvy a štětec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k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elímek, ubrus</a:t>
            </a: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lepidlo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modelína</a:t>
            </a:r>
          </a:p>
          <a:p>
            <a:pPr marL="274320" lvl="1" indent="0">
              <a:buClr>
                <a:srgbClr val="002060"/>
              </a:buClr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v celkové hodnotě cca 200 Kč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Font typeface="Wingdings 2"/>
              <a:buNone/>
            </a:pPr>
            <a:endParaRPr lang="cs-CZ" sz="3200" dirty="0" smtClean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5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Pomůcky – hradí rodiče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95424"/>
            <a:ext cx="4248150" cy="4857912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chemeClr val="tx1"/>
                </a:solidFill>
                <a:latin typeface="Calibri" pitchFamily="34" charset="0"/>
              </a:rPr>
              <a:t>Pracovní sešity a pomůcky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Kreslené uvolňovací cviky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Písanky pro prvňáčky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Čítanka pro prvňáčky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Cvičné texty (čtení)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Prvouka - PS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Anglický jazyk – PS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Matematika – PS 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sešity</a:t>
            </a:r>
            <a:endParaRPr lang="cs-CZ" sz="2400" dirty="0"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úložný box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další školní pomůcky</a:t>
            </a:r>
            <a:endParaRPr lang="cs-CZ" sz="2400" dirty="0"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788024" y="1484784"/>
            <a:ext cx="4032448" cy="48186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cs-CZ" sz="3200" b="1" dirty="0" smtClean="0">
                <a:latin typeface="Calibri" pitchFamily="34" charset="0"/>
              </a:rPr>
              <a:t>Škola po dohodě </a:t>
            </a:r>
            <a:br>
              <a:rPr lang="cs-CZ" sz="3200" b="1" dirty="0" smtClean="0">
                <a:latin typeface="Calibri" pitchFamily="34" charset="0"/>
              </a:rPr>
            </a:br>
            <a:r>
              <a:rPr lang="cs-CZ" sz="3200" b="1" dirty="0" smtClean="0">
                <a:latin typeface="Calibri" pitchFamily="34" charset="0"/>
              </a:rPr>
              <a:t>s rodiči nákup těchto pomůcek  v celkové hodnotě cca 1500 Kč zajistí.</a:t>
            </a:r>
          </a:p>
          <a:p>
            <a:pPr marL="0" indent="0">
              <a:buFont typeface="Wingdings 2"/>
              <a:buNone/>
            </a:pPr>
            <a:r>
              <a:rPr lang="cs-CZ" sz="2400" dirty="0" smtClean="0">
                <a:latin typeface="Calibri" pitchFamily="34" charset="0"/>
              </a:rPr>
              <a:t>Pracovní sešity a pomůcky (1000 Kč)</a:t>
            </a:r>
          </a:p>
          <a:p>
            <a:pPr marL="0" indent="0">
              <a:buFont typeface="Wingdings 2"/>
              <a:buNone/>
            </a:pPr>
            <a:r>
              <a:rPr lang="cs-CZ" sz="2400" dirty="0" smtClean="0">
                <a:latin typeface="Calibri" pitchFamily="34" charset="0"/>
              </a:rPr>
              <a:t>Ostatní pomůcky (500 Kč)</a:t>
            </a:r>
          </a:p>
          <a:p>
            <a:pPr marL="0" indent="0">
              <a:buFont typeface="Wingdings 2"/>
              <a:buNone/>
            </a:pPr>
            <a:r>
              <a:rPr lang="cs-CZ" sz="2400" dirty="0" smtClean="0">
                <a:latin typeface="Calibri" pitchFamily="34" charset="0"/>
              </a:rPr>
              <a:t>Peníze, které zbydou, budou použity na kulturní akce třídy během školního roku.</a:t>
            </a: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Pomůcky – zajistí rodiče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95424"/>
            <a:ext cx="7128792" cy="4857912"/>
          </a:xfrm>
        </p:spPr>
        <p:txBody>
          <a:bodyPr>
            <a:normAutofit/>
          </a:bodyPr>
          <a:lstStyle/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endParaRPr lang="cs-CZ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>
                <a:latin typeface="Calibri" pitchFamily="34" charset="0"/>
              </a:rPr>
              <a:t>Penál</a:t>
            </a:r>
            <a:r>
              <a:rPr lang="cs-CZ" sz="3200" dirty="0">
                <a:latin typeface="Calibri" pitchFamily="34" charset="0"/>
              </a:rPr>
              <a:t> - pastelky – alespoň 6 barev, gumu, nůžky, lepidlo, 2 tužky na psaní č.1.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 err="1">
                <a:latin typeface="Calibri" pitchFamily="34" charset="0"/>
              </a:rPr>
              <a:t>Tv</a:t>
            </a:r>
            <a:r>
              <a:rPr lang="cs-CZ" sz="3200" b="1" dirty="0">
                <a:latin typeface="Calibri" pitchFamily="34" charset="0"/>
              </a:rPr>
              <a:t> sáček </a:t>
            </a:r>
            <a:r>
              <a:rPr lang="cs-CZ" sz="3200" dirty="0">
                <a:latin typeface="Calibri" pitchFamily="34" charset="0"/>
              </a:rPr>
              <a:t>– úbor, sportovní boty se světlou podrážkou (cvičky), obuv na stadion.</a:t>
            </a:r>
          </a:p>
          <a:p>
            <a:pPr marL="457200" lvl="1" indent="0">
              <a:buClr>
                <a:srgbClr val="002060"/>
              </a:buClr>
              <a:buNone/>
            </a:pPr>
            <a:endParaRPr lang="cs-CZ" sz="3200" b="1" dirty="0">
              <a:solidFill>
                <a:srgbClr val="FF0000"/>
              </a:solidFill>
              <a:latin typeface="Calibri" pitchFamily="34" charset="0"/>
            </a:endParaRPr>
          </a:p>
          <a:p>
            <a:pPr marL="457200" lvl="1" indent="0">
              <a:buClr>
                <a:srgbClr val="002060"/>
              </a:buClr>
              <a:buNone/>
            </a:pPr>
            <a:r>
              <a:rPr lang="cs-CZ" sz="3200" b="1" dirty="0">
                <a:solidFill>
                  <a:srgbClr val="FF0000"/>
                </a:solidFill>
                <a:latin typeface="Calibri" pitchFamily="34" charset="0"/>
              </a:rPr>
              <a:t>	     PROSÍME, VŠE PODEPIŠTE!</a:t>
            </a: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13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Školní jídelna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84313"/>
            <a:ext cx="7762056" cy="4897437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samostatný subjekt - SCOLAREST </a:t>
            </a:r>
            <a:r>
              <a:rPr lang="cs-CZ" sz="3200" dirty="0">
                <a:latin typeface="Calibri" pitchFamily="34" charset="0"/>
                <a:cs typeface="Calibri" panose="020F0502020204030204" pitchFamily="34" charset="0"/>
              </a:rPr>
              <a:t>- zařízení školního stravování, </a:t>
            </a: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s.r.o.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</a:t>
            </a:r>
            <a:r>
              <a:rPr lang="cs-CZ" sz="32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www.skoly.scolarest.cz</a:t>
            </a:r>
            <a:endParaRPr lang="cs-CZ" sz="3200" dirty="0" smtClean="0">
              <a:latin typeface="Calibri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cena oběda (polévka, čaj, hlavní jídlo</a:t>
            </a:r>
            <a:r>
              <a:rPr lang="cs-CZ" sz="3200" smtClean="0">
                <a:latin typeface="Calibri" pitchFamily="34" charset="0"/>
                <a:cs typeface="Calibri" panose="020F0502020204030204" pitchFamily="34" charset="0"/>
              </a:rPr>
              <a:t>) 26,00 </a:t>
            </a: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Kč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saláty, dezerty, moučníky, svačiny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objednání autorizačního kódu – kontrola ze strany rodičů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je možné dál používat kartičky ze školky </a:t>
            </a:r>
            <a:b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</a:br>
            <a:r>
              <a:rPr lang="cs-CZ" sz="3200" dirty="0" smtClean="0">
                <a:latin typeface="Calibri" pitchFamily="34" charset="0"/>
                <a:cs typeface="Calibri" panose="020F0502020204030204" pitchFamily="34" charset="0"/>
              </a:rPr>
              <a:t>nebo si o prázdninách vyzvednout novou</a:t>
            </a:r>
            <a:r>
              <a:rPr lang="cs-CZ" sz="3200" dirty="0">
                <a:latin typeface="Calibri" pitchFamily="34" charset="0"/>
              </a:rPr>
              <a:t/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7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7467600" cy="868958"/>
          </a:xfrm>
        </p:spPr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Školní družina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12777"/>
            <a:ext cx="7762056" cy="4741962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 smtClean="0">
                <a:latin typeface="Calibri" pitchFamily="34" charset="0"/>
              </a:rPr>
              <a:t>ranní</a:t>
            </a:r>
            <a:r>
              <a:rPr lang="cs-CZ" sz="3200" dirty="0" smtClean="0">
                <a:latin typeface="Calibri" pitchFamily="34" charset="0"/>
              </a:rPr>
              <a:t> 6.45 – 7.40, </a:t>
            </a:r>
            <a:r>
              <a:rPr lang="cs-CZ" sz="3200" b="1" dirty="0" smtClean="0">
                <a:latin typeface="Calibri" pitchFamily="34" charset="0"/>
              </a:rPr>
              <a:t>odpolední</a:t>
            </a:r>
            <a:r>
              <a:rPr lang="cs-CZ" sz="3200" dirty="0" smtClean="0">
                <a:latin typeface="Calibri" pitchFamily="34" charset="0"/>
              </a:rPr>
              <a:t> 11.40 – 16.30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 smtClean="0">
                <a:latin typeface="Calibri" pitchFamily="34" charset="0"/>
              </a:rPr>
              <a:t>prázdninový provoz </a:t>
            </a:r>
            <a:r>
              <a:rPr lang="cs-CZ" sz="3200" dirty="0" smtClean="0">
                <a:latin typeface="Calibri" pitchFamily="34" charset="0"/>
              </a:rPr>
              <a:t>– pro minimálně 10% </a:t>
            </a:r>
            <a:br>
              <a:rPr lang="cs-CZ" sz="3200" dirty="0" smtClean="0">
                <a:latin typeface="Calibri" pitchFamily="34" charset="0"/>
              </a:rPr>
            </a:br>
            <a:r>
              <a:rPr lang="cs-CZ" sz="3200" dirty="0" smtClean="0">
                <a:latin typeface="Calibri" pitchFamily="34" charset="0"/>
              </a:rPr>
              <a:t>z celkového počtu přihlášených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 smtClean="0">
                <a:latin typeface="Calibri" pitchFamily="34" charset="0"/>
              </a:rPr>
              <a:t>kroužky</a:t>
            </a:r>
            <a:r>
              <a:rPr lang="cs-CZ" sz="3200" dirty="0" smtClean="0">
                <a:latin typeface="Calibri" pitchFamily="34" charset="0"/>
              </a:rPr>
              <a:t> – pohybové hry, šikovné ručičky, šikovné ruce, vaření, čtenářský klub a další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b="1" dirty="0" smtClean="0">
                <a:latin typeface="Calibri" pitchFamily="34" charset="0"/>
              </a:rPr>
              <a:t>platba</a:t>
            </a:r>
            <a:r>
              <a:rPr lang="cs-CZ" sz="3200" dirty="0" smtClean="0">
                <a:latin typeface="Calibri" pitchFamily="34" charset="0"/>
              </a:rPr>
              <a:t> – 100 Kč / měsíc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přezůvky, sáček, návleky, tepláky </a:t>
            </a:r>
            <a:br>
              <a:rPr lang="cs-CZ" sz="3200" dirty="0" smtClean="0">
                <a:latin typeface="Calibri" pitchFamily="34" charset="0"/>
              </a:rPr>
            </a:br>
            <a:r>
              <a:rPr lang="cs-CZ" sz="3200" dirty="0" smtClean="0">
                <a:latin typeface="Calibri" pitchFamily="34" charset="0"/>
              </a:rPr>
              <a:t>na převlečení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podrobnější informace 1.9.2021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5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Autofit/>
          </a:bodyPr>
          <a:lstStyle/>
          <a:p>
            <a:r>
              <a:rPr lang="cs-CZ" sz="4800" dirty="0">
                <a:solidFill>
                  <a:srgbClr val="002060"/>
                </a:solidFill>
                <a:latin typeface="Calibri" pitchFamily="34" charset="0"/>
              </a:rPr>
              <a:t>Kontakty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96975"/>
            <a:ext cx="8229600" cy="5256213"/>
          </a:xfrm>
          <a:noFill/>
          <a:ln>
            <a:noFill/>
          </a:ln>
        </p:spPr>
        <p:txBody>
          <a:bodyPr/>
          <a:lstStyle/>
          <a:p>
            <a:endParaRPr lang="cs-CZ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latin typeface="Calibri" pitchFamily="34" charset="0"/>
              </a:rPr>
              <a:t>Název školy: </a:t>
            </a:r>
            <a:r>
              <a:rPr lang="cs-CZ" sz="3200" dirty="0" smtClean="0">
                <a:latin typeface="Calibri" pitchFamily="34" charset="0"/>
              </a:rPr>
              <a:t>Základní škola a Mateřská škola Votice, příspěvková organizace</a:t>
            </a:r>
            <a:endParaRPr lang="cs-CZ" sz="3600" dirty="0" smtClean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latin typeface="Calibri" pitchFamily="34" charset="0"/>
              </a:rPr>
              <a:t>Adresa </a:t>
            </a:r>
            <a:r>
              <a:rPr lang="cs-CZ" sz="3600" dirty="0">
                <a:latin typeface="Calibri" pitchFamily="34" charset="0"/>
              </a:rPr>
              <a:t>školy: </a:t>
            </a:r>
            <a:r>
              <a:rPr lang="cs-CZ" sz="3200" dirty="0">
                <a:latin typeface="Calibri" pitchFamily="34" charset="0"/>
              </a:rPr>
              <a:t>Pražská 235, Votice 259 01</a:t>
            </a:r>
            <a:endParaRPr lang="cs-CZ" sz="3600" dirty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latin typeface="Calibri" pitchFamily="34" charset="0"/>
              </a:rPr>
              <a:t>Telefon: </a:t>
            </a:r>
            <a:r>
              <a:rPr lang="cs-CZ" sz="3200" dirty="0">
                <a:latin typeface="Calibri" pitchFamily="34" charset="0"/>
              </a:rPr>
              <a:t>317 812 267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latin typeface="Calibri" pitchFamily="34" charset="0"/>
              </a:rPr>
              <a:t>Mobil: </a:t>
            </a:r>
            <a:r>
              <a:rPr lang="cs-CZ" sz="3200" dirty="0">
                <a:latin typeface="Calibri" pitchFamily="34" charset="0"/>
              </a:rPr>
              <a:t>736 681 297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latin typeface="Calibri" pitchFamily="34" charset="0"/>
              </a:rPr>
              <a:t>Web</a:t>
            </a:r>
            <a:r>
              <a:rPr lang="cs-CZ" sz="3600" dirty="0">
                <a:latin typeface="Calibri" pitchFamily="34" charset="0"/>
              </a:rPr>
              <a:t>: </a:t>
            </a:r>
            <a:r>
              <a:rPr lang="cs-CZ" sz="3200" dirty="0">
                <a:latin typeface="Calibri" pitchFamily="34" charset="0"/>
              </a:rPr>
              <a:t>www.zsvotice.cz</a:t>
            </a:r>
            <a:r>
              <a:rPr lang="cs-CZ" sz="3600" dirty="0">
                <a:latin typeface="Calibri" pitchFamily="34" charset="0"/>
              </a:rPr>
              <a:t>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latin typeface="Calibri" pitchFamily="34" charset="0"/>
              </a:rPr>
              <a:t>Email: </a:t>
            </a:r>
            <a:r>
              <a:rPr lang="cs-CZ" sz="3200" dirty="0">
                <a:latin typeface="Calibri" pitchFamily="34" charset="0"/>
              </a:rPr>
              <a:t>skola@skolavotice.cz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Rozdělení dětí do tříd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628775"/>
            <a:ext cx="7690048" cy="45259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latin typeface="Calibri" pitchFamily="34" charset="0"/>
              </a:rPr>
              <a:t>rovnoměrně rozdělený kolektiv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solidFill>
                  <a:schemeClr val="tx1"/>
                </a:solidFill>
                <a:latin typeface="Calibri" pitchFamily="34" charset="0"/>
              </a:rPr>
              <a:t>vyrovnaný počet chlapců a dívek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latin typeface="Calibri" pitchFamily="34" charset="0"/>
              </a:rPr>
              <a:t>ne podle abecedy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600" dirty="0" smtClean="0">
                <a:solidFill>
                  <a:schemeClr val="tx1"/>
                </a:solidFill>
                <a:latin typeface="Calibri" pitchFamily="34" charset="0"/>
              </a:rPr>
              <a:t>zohlednění žádostí (do 2. července, </a:t>
            </a:r>
            <a:br>
              <a:rPr lang="cs-CZ" sz="36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cs-CZ" sz="3600" dirty="0" smtClean="0">
                <a:solidFill>
                  <a:schemeClr val="tx1"/>
                </a:solidFill>
                <a:latin typeface="Calibri" pitchFamily="34" charset="0"/>
              </a:rPr>
              <a:t>e-mailem nebo písemně)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latin typeface="Calibri" pitchFamily="34" charset="0"/>
              </a:rPr>
              <a:t>kamarádské vztahy, společné dojíždění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100" dirty="0" smtClean="0">
                <a:solidFill>
                  <a:schemeClr val="tx1"/>
                </a:solidFill>
                <a:latin typeface="Calibri" pitchFamily="34" charset="0"/>
              </a:rPr>
              <a:t>souhlas všech rodičů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400" dirty="0" smtClean="0">
                <a:latin typeface="Calibri" pitchFamily="34" charset="0"/>
              </a:rPr>
              <a:t>třídy budou na www stránkách a vývěsce školy do 13. srpna</a:t>
            </a:r>
            <a:endParaRPr lang="cs-CZ" sz="3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65760" lvl="1" indent="0">
              <a:buClr>
                <a:srgbClr val="002060"/>
              </a:buClr>
              <a:buNone/>
            </a:pPr>
            <a:endParaRPr lang="cs-CZ" sz="31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cs-CZ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3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Třídní učitelky prvních tříd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268761"/>
            <a:ext cx="7474024" cy="488597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4400" dirty="0" smtClean="0">
                <a:latin typeface="Calibri" pitchFamily="34" charset="0"/>
              </a:rPr>
              <a:t>Jana Matušková</a:t>
            </a:r>
            <a:endParaRPr lang="cs-CZ" sz="4400" dirty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4400" dirty="0" smtClean="0">
                <a:latin typeface="Calibri" pitchFamily="34" charset="0"/>
              </a:rPr>
              <a:t>Štěpánka Králová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4400" dirty="0" smtClean="0">
                <a:latin typeface="Calibri" pitchFamily="34" charset="0"/>
              </a:rPr>
              <a:t>Lenka Němečková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cs-CZ" sz="4400" dirty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4000" dirty="0" smtClean="0">
                <a:latin typeface="Calibri" pitchFamily="34" charset="0"/>
              </a:rPr>
              <a:t>v průběhu prvního stupně </a:t>
            </a:r>
            <a:br>
              <a:rPr lang="cs-CZ" sz="4000" dirty="0" smtClean="0">
                <a:latin typeface="Calibri" pitchFamily="34" charset="0"/>
              </a:rPr>
            </a:br>
            <a:r>
              <a:rPr lang="cs-CZ" sz="4000" dirty="0" smtClean="0">
                <a:latin typeface="Calibri" pitchFamily="34" charset="0"/>
              </a:rPr>
              <a:t>se třídní učitelky vystřídají</a:t>
            </a:r>
          </a:p>
          <a:p>
            <a:pPr marL="365760" lvl="1" indent="0">
              <a:buClr>
                <a:srgbClr val="002060"/>
              </a:buClr>
              <a:buNone/>
            </a:pPr>
            <a:endParaRPr lang="cs-CZ" sz="31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cs-CZ" sz="3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Školní vzdělávací program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84784"/>
            <a:ext cx="7762056" cy="4669954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učební plán prvních tříd: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český jazyk 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8 hodin 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matematika 5 hodin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anglický </a:t>
            </a: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jazyk 1 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hodina </a:t>
            </a: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prvouka 2 hodiny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tělesná výchova 2 hodiny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výtvarná výchova 1 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hodina</a:t>
            </a: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hudební výchova 1 hodina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pracovní </a:t>
            </a:r>
            <a:r>
              <a:rPr lang="cs-CZ" sz="2400" dirty="0">
                <a:solidFill>
                  <a:schemeClr val="tx1"/>
                </a:solidFill>
                <a:latin typeface="Calibri" pitchFamily="34" charset="0"/>
              </a:rPr>
              <a:t>činnosti 1 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hodina</a:t>
            </a: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2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>
                <a:solidFill>
                  <a:srgbClr val="002060"/>
                </a:solidFill>
                <a:latin typeface="Calibri" pitchFamily="34" charset="0"/>
              </a:rPr>
              <a:t>Komunikace se školou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s</a:t>
            </a:r>
            <a:r>
              <a:rPr lang="cs-CZ" sz="2800" dirty="0" smtClean="0">
                <a:latin typeface="Cambria" panose="02040503050406030204" pitchFamily="18" charset="0"/>
              </a:rPr>
              <a:t>ystém </a:t>
            </a:r>
            <a:r>
              <a:rPr lang="cs-CZ" sz="2800" b="1" dirty="0" smtClean="0">
                <a:latin typeface="Cambria" panose="02040503050406030204" pitchFamily="18" charset="0"/>
              </a:rPr>
              <a:t>Bakaláři</a:t>
            </a:r>
            <a:r>
              <a:rPr lang="cs-CZ" sz="2800" dirty="0" smtClean="0">
                <a:latin typeface="Cambria" panose="02040503050406030204" pitchFamily="18" charset="0"/>
              </a:rPr>
              <a:t> – program </a:t>
            </a:r>
            <a:r>
              <a:rPr lang="cs-CZ" sz="2800" dirty="0" err="1" smtClean="0">
                <a:latin typeface="Cambria" panose="02040503050406030204" pitchFamily="18" charset="0"/>
              </a:rPr>
              <a:t>Komens</a:t>
            </a:r>
            <a:endParaRPr lang="cs-CZ" sz="2800" dirty="0" smtClean="0">
              <a:latin typeface="Cambria" panose="02040503050406030204" pitchFamily="18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r</a:t>
            </a:r>
            <a:r>
              <a:rPr lang="cs-CZ" sz="2800" dirty="0" smtClean="0">
                <a:latin typeface="Cambria" panose="02040503050406030204" pitchFamily="18" charset="0"/>
              </a:rPr>
              <a:t>odiče dostanou na začátku školního roku přístupové údaje – plán akcí, omlouvání žáků, komunikace s učiteli, s vedením školy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z</a:t>
            </a:r>
            <a:r>
              <a:rPr lang="cs-CZ" sz="2800" dirty="0" smtClean="0">
                <a:latin typeface="Cambria" panose="02040503050406030204" pitchFamily="18" charset="0"/>
              </a:rPr>
              <a:t>ápis známek – notýsek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z</a:t>
            </a:r>
            <a:r>
              <a:rPr lang="cs-CZ" sz="2800" dirty="0" smtClean="0">
                <a:latin typeface="Cambria" panose="02040503050406030204" pitchFamily="18" charset="0"/>
              </a:rPr>
              <a:t>měny osobních údajů u žáků hlásit třídní učitelce (např. změna bydliště, apod.)</a:t>
            </a:r>
            <a:endParaRPr lang="cs-CZ" sz="2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58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>
                <a:solidFill>
                  <a:srgbClr val="002060"/>
                </a:solidFill>
                <a:latin typeface="Calibri" pitchFamily="34" charset="0"/>
              </a:rPr>
              <a:t>Testování žáků od září 2021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nařízení MŠMT – pravděpodobné testování </a:t>
            </a:r>
            <a:r>
              <a:rPr lang="cs-CZ" sz="2800" dirty="0" smtClean="0">
                <a:latin typeface="Cambria" panose="02040503050406030204" pitchFamily="18" charset="0"/>
              </a:rPr>
              <a:t>dětí od září</a:t>
            </a:r>
            <a:endParaRPr lang="cs-CZ" sz="2800" dirty="0">
              <a:latin typeface="Cambria" panose="02040503050406030204" pitchFamily="18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neinvazivní PCR testy z ústní </a:t>
            </a:r>
            <a:r>
              <a:rPr lang="cs-CZ" sz="2800" dirty="0" smtClean="0">
                <a:latin typeface="Cambria" panose="02040503050406030204" pitchFamily="18" charset="0"/>
              </a:rPr>
              <a:t>dutiny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z</a:t>
            </a:r>
            <a:r>
              <a:rPr lang="cs-CZ" sz="2800" dirty="0" smtClean="0">
                <a:latin typeface="Cambria" panose="02040503050406030204" pitchFamily="18" charset="0"/>
              </a:rPr>
              <a:t>kušenosti z letošního roku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 smtClean="0">
                <a:latin typeface="Cambria" panose="02040503050406030204" pitchFamily="18" charset="0"/>
              </a:rPr>
              <a:t>testování </a:t>
            </a:r>
            <a:r>
              <a:rPr lang="cs-CZ" sz="2800" dirty="0">
                <a:latin typeface="Cambria" panose="02040503050406030204" pitchFamily="18" charset="0"/>
              </a:rPr>
              <a:t>bude probíhat 1x za 14 dní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800" dirty="0">
                <a:latin typeface="Cambria" panose="02040503050406030204" pitchFamily="18" charset="0"/>
              </a:rPr>
              <a:t>dopomoc třídních učitelů a asistentek pedagoga</a:t>
            </a:r>
          </a:p>
        </p:txBody>
      </p:sp>
    </p:spTree>
    <p:extLst>
      <p:ext uri="{BB962C8B-B14F-4D97-AF65-F5344CB8AC3E}">
        <p14:creationId xmlns:p14="http://schemas.microsoft.com/office/powerpoint/2010/main" val="35958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Spolupráce s rodiči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73238"/>
            <a:ext cx="7762056" cy="4381500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cs-CZ" sz="3200" dirty="0" smtClean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cs-CZ" sz="3200" dirty="0" smtClean="0">
              <a:latin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dny </a:t>
            </a:r>
            <a:r>
              <a:rPr lang="cs-CZ" sz="3200" dirty="0">
                <a:latin typeface="Calibri" pitchFamily="34" charset="0"/>
              </a:rPr>
              <a:t>otevřených dveří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třídní schůzky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konzultační hodiny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individuální návštěvy ve </a:t>
            </a:r>
            <a:r>
              <a:rPr lang="cs-CZ" sz="3200" dirty="0">
                <a:latin typeface="Calibri" pitchFamily="34" charset="0"/>
              </a:rPr>
              <a:t>vyučování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společné čtení, schůzky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otevřené hodiny matematiky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572" y="1430778"/>
            <a:ext cx="3751820" cy="281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Další aktivity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124744"/>
            <a:ext cx="7762056" cy="5472608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dopravní a ekologická výchova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celoškolní projekty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sportovní a vědomostní soutěže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výlety a exkurze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divadla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poznávací a pobytový zájezd do Itálie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klub mladého čtenáře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kroužky 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výtvarný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rybářský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sportovní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latin typeface="Calibri" pitchFamily="34" charset="0"/>
              </a:rPr>
              <a:t>ochrana přírody a myslivost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67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alibri" pitchFamily="34" charset="0"/>
              </a:rPr>
              <a:t>Školní poradenské pracoviště</a:t>
            </a:r>
            <a:endParaRPr lang="cs-CZ" sz="48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412776"/>
            <a:ext cx="7258000" cy="4968552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Mgr. Irena Čeňková (speciální pedagog)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test rizik </a:t>
            </a:r>
          </a:p>
          <a:p>
            <a:pPr marL="822960" lvl="2" indent="-457200">
              <a:buClr>
                <a:srgbClr val="002060"/>
              </a:buClr>
              <a:buSzPct val="85000"/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chemeClr val="tx1"/>
                </a:solidFill>
                <a:latin typeface="Calibri" pitchFamily="34" charset="0"/>
              </a:rPr>
              <a:t>na žádost </a:t>
            </a:r>
            <a:r>
              <a:rPr lang="cs-CZ" sz="3000" dirty="0" smtClean="0">
                <a:solidFill>
                  <a:schemeClr val="tx1"/>
                </a:solidFill>
                <a:latin typeface="Calibri" pitchFamily="34" charset="0"/>
              </a:rPr>
              <a:t>rodičů, třídních učitelek</a:t>
            </a:r>
          </a:p>
          <a:p>
            <a:pPr marL="457200" lvl="1" indent="-457200">
              <a:buClr>
                <a:srgbClr val="002060"/>
              </a:buClr>
              <a:buSzPct val="85000"/>
              <a:buFont typeface="Wingdings" panose="05000000000000000000" pitchFamily="2" charset="2"/>
              <a:buChar char="§"/>
            </a:pP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příprava na první třídu, </a:t>
            </a:r>
            <a:r>
              <a:rPr lang="cs-CZ" sz="3200" dirty="0" smtClean="0">
                <a:latin typeface="Calibri" pitchFamily="34" charset="0"/>
              </a:rPr>
              <a:t>režim prvňáčka</a:t>
            </a:r>
            <a:endParaRPr lang="cs-CZ" sz="3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-457200">
              <a:buClr>
                <a:srgbClr val="002060"/>
              </a:buClr>
              <a:buSzPct val="85000"/>
              <a:buFont typeface="Wingdings" panose="05000000000000000000" pitchFamily="2" charset="2"/>
              <a:buChar char="§"/>
            </a:pPr>
            <a:r>
              <a:rPr lang="cs-CZ" sz="3200" dirty="0" smtClean="0">
                <a:latin typeface="Calibri" pitchFamily="34" charset="0"/>
              </a:rPr>
              <a:t>www stránky</a:t>
            </a:r>
            <a:br>
              <a:rPr lang="cs-CZ" sz="3200" dirty="0" smtClean="0">
                <a:latin typeface="Calibri" pitchFamily="34" charset="0"/>
              </a:rPr>
            </a:br>
            <a:r>
              <a:rPr lang="cs-CZ" sz="3200" dirty="0" smtClean="0">
                <a:latin typeface="Calibri" pitchFamily="34" charset="0"/>
              </a:rPr>
              <a:t> – dokumenty / pro rodiče (první třídou bez pláče, desatero učení, …)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endParaRPr lang="cs-CZ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cs-CZ" sz="3200" dirty="0">
              <a:latin typeface="Calibri" pitchFamily="34" charset="0"/>
            </a:endParaRPr>
          </a:p>
          <a:p>
            <a:pPr algn="ctr"/>
            <a:endParaRPr lang="cs-CZ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3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3596</TotalTime>
  <Words>641</Words>
  <Application>Microsoft Office PowerPoint</Application>
  <PresentationFormat>Předvádění na obrazovce (4:3)</PresentationFormat>
  <Paragraphs>151</Paragraphs>
  <Slides>15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Century Schoolbook</vt:lpstr>
      <vt:lpstr>Wingdings</vt:lpstr>
      <vt:lpstr>Wingdings 2</vt:lpstr>
      <vt:lpstr>Arkýř</vt:lpstr>
      <vt:lpstr>Prezentace aplikace PowerPoint</vt:lpstr>
      <vt:lpstr>Rozdělení dětí do tříd</vt:lpstr>
      <vt:lpstr>Třídní učitelky prvních tříd</vt:lpstr>
      <vt:lpstr>Školní vzdělávací program</vt:lpstr>
      <vt:lpstr>Komunikace se školou</vt:lpstr>
      <vt:lpstr>Testování žáků od září 2021</vt:lpstr>
      <vt:lpstr>Spolupráce s rodiči</vt:lpstr>
      <vt:lpstr>Další aktivity</vt:lpstr>
      <vt:lpstr>Školní poradenské pracoviště</vt:lpstr>
      <vt:lpstr>Pomůcky – hradí škola</vt:lpstr>
      <vt:lpstr>Pomůcky – hradí rodiče</vt:lpstr>
      <vt:lpstr>Pomůcky – zajistí rodiče</vt:lpstr>
      <vt:lpstr>Školní jídelna</vt:lpstr>
      <vt:lpstr>Školní družina</vt:lpstr>
      <vt:lpstr>Kontakty</vt:lpstr>
    </vt:vector>
  </TitlesOfParts>
  <Company>ZŠ Votice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ZŠ Votice</dc:creator>
  <cp:lastModifiedBy>Marcela Kratochvílová</cp:lastModifiedBy>
  <cp:revision>160</cp:revision>
  <cp:lastPrinted>2017-06-05T10:59:53Z</cp:lastPrinted>
  <dcterms:created xsi:type="dcterms:W3CDTF">2007-05-11T09:22:43Z</dcterms:created>
  <dcterms:modified xsi:type="dcterms:W3CDTF">2021-06-08T09:56:31Z</dcterms:modified>
</cp:coreProperties>
</file>