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13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045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049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87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74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4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47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98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099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10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42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EDB38-18F8-4196-BC32-2B0C06CEE797}" type="datetimeFigureOut">
              <a:rPr lang="cs-CZ" smtClean="0"/>
              <a:t>26.01.2022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ACBB7-1CA1-442E-BEAC-55579EFE5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02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bn.cz/p%C5%99ij%C3%ADmac%C3%AD-%C5%99%C3%ADzen%C3%AD" TargetMode="External"/><Relationship Id="rId2" Type="http://schemas.openxmlformats.org/officeDocument/2006/relationships/hyperlink" Target="https://www.sps-tabor.cz/podminky-pro-prijeti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ymjes.cz/files/aktuality/prilohy/prihlaska-ss-20192020-denni-editovatelna.pdf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st.cz/sites/default/files/download/2021/02/Vzor%20pro%20vypln%C4%9Bn%C3%AD%20z%C3%A1pisov%C3%A9ho%20l%C3%ADstku%20-%202021.pd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II. Setkání rodičů žáků, kteří končí docházku na ZŠ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937000"/>
            <a:ext cx="9144000" cy="1320800"/>
          </a:xfrm>
        </p:spPr>
        <p:txBody>
          <a:bodyPr>
            <a:normAutofit/>
          </a:bodyPr>
          <a:lstStyle/>
          <a:p>
            <a:r>
              <a:rPr lang="cs-CZ" sz="6600" dirty="0"/>
              <a:t>25.1.2022</a:t>
            </a:r>
          </a:p>
        </p:txBody>
      </p:sp>
    </p:spTree>
    <p:extLst>
      <p:ext uri="{BB962C8B-B14F-4D97-AF65-F5344CB8AC3E}">
        <p14:creationId xmlns:p14="http://schemas.microsoft.com/office/powerpoint/2010/main" val="114197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7900" y="365125"/>
            <a:ext cx="10515600" cy="5146675"/>
          </a:xfrm>
        </p:spPr>
        <p:txBody>
          <a:bodyPr>
            <a:normAutofit fontScale="90000"/>
          </a:bodyPr>
          <a:lstStyle/>
          <a:p>
            <a:r>
              <a:rPr lang="cs-CZ" sz="6000" b="1" u="sng" dirty="0">
                <a:solidFill>
                  <a:srgbClr val="C00000"/>
                </a:solidFill>
              </a:rPr>
              <a:t>Program</a:t>
            </a:r>
            <a:br>
              <a:rPr lang="cs-CZ" sz="6000" b="1" u="sng" dirty="0">
                <a:solidFill>
                  <a:srgbClr val="C00000"/>
                </a:solidFill>
              </a:rPr>
            </a:br>
            <a:r>
              <a:rPr lang="cs-CZ" sz="6000" b="1" dirty="0">
                <a:solidFill>
                  <a:srgbClr val="C00000"/>
                </a:solidFill>
              </a:rPr>
              <a:t> </a:t>
            </a:r>
            <a:r>
              <a:rPr lang="cs-CZ" sz="4000" b="1" dirty="0">
                <a:solidFill>
                  <a:srgbClr val="C00000"/>
                </a:solidFill>
              </a:rPr>
              <a:t>- příprava na jednotné zkoušky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 - přijímací řízení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 - přihláška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 - zápisový lístek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 - odvolání, druhé kolo přijímacího řízení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 - diskuse</a:t>
            </a:r>
            <a:br>
              <a:rPr lang="cs-CZ" b="1" dirty="0">
                <a:solidFill>
                  <a:srgbClr val="C00000"/>
                </a:solidFill>
              </a:rPr>
            </a:br>
            <a:br>
              <a:rPr lang="cs-CZ" b="1" dirty="0">
                <a:solidFill>
                  <a:srgbClr val="C00000"/>
                </a:solidFill>
              </a:rPr>
            </a:br>
            <a:endParaRPr lang="cs-CZ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8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500" y="118533"/>
            <a:ext cx="10515600" cy="6333067"/>
          </a:xfrm>
        </p:spPr>
        <p:txBody>
          <a:bodyPr>
            <a:normAutofit/>
          </a:bodyPr>
          <a:lstStyle/>
          <a:p>
            <a:r>
              <a:rPr lang="cs-CZ" sz="6000" b="1" u="sng" dirty="0">
                <a:solidFill>
                  <a:srgbClr val="C00000"/>
                </a:solidFill>
              </a:rPr>
              <a:t>Přijímací řízení</a:t>
            </a:r>
            <a:br>
              <a:rPr lang="cs-CZ" sz="6000" b="1" dirty="0">
                <a:solidFill>
                  <a:srgbClr val="C00000"/>
                </a:solidFill>
              </a:rPr>
            </a:br>
            <a:r>
              <a:rPr lang="cs-CZ" sz="3600" b="1" dirty="0"/>
              <a:t>-</a:t>
            </a:r>
            <a:r>
              <a:rPr lang="cs-CZ" sz="3600" b="1" dirty="0">
                <a:solidFill>
                  <a:srgbClr val="C00000"/>
                </a:solidFill>
              </a:rPr>
              <a:t> </a:t>
            </a:r>
            <a:r>
              <a:rPr lang="cs-CZ" sz="3600" b="1" dirty="0"/>
              <a:t>povinná součást prvního kola přijímacího řízení do všech maturitních oborů</a:t>
            </a:r>
            <a:br>
              <a:rPr lang="cs-CZ" sz="3600" b="1" dirty="0"/>
            </a:br>
            <a:br>
              <a:rPr lang="cs-CZ" sz="3600" b="1" dirty="0">
                <a:solidFill>
                  <a:srgbClr val="C00000"/>
                </a:solidFill>
              </a:rPr>
            </a:br>
            <a:r>
              <a:rPr lang="cs-CZ" sz="3600" b="1" dirty="0"/>
              <a:t>-</a:t>
            </a:r>
            <a:r>
              <a:rPr lang="cs-CZ" sz="3600" b="1" dirty="0">
                <a:solidFill>
                  <a:srgbClr val="C00000"/>
                </a:solidFill>
              </a:rPr>
              <a:t> </a:t>
            </a:r>
            <a:r>
              <a:rPr lang="cs-CZ" sz="3600" b="1" dirty="0"/>
              <a:t>informace o předpokládaném počtu přijímaných uchazečů a kritériích přijímacího řízení stanovených ředitelem školy (do konce ledna na www školy:  </a:t>
            </a:r>
            <a:r>
              <a:rPr lang="cs-CZ" sz="3600" b="1" dirty="0">
                <a:hlinkClick r:id="rId2"/>
              </a:rPr>
              <a:t>SPŠ Tábor</a:t>
            </a:r>
            <a:r>
              <a:rPr lang="cs-CZ" sz="3600" b="1" dirty="0"/>
              <a:t>, </a:t>
            </a:r>
            <a:r>
              <a:rPr lang="cs-CZ" sz="3600" b="1" dirty="0">
                <a:hlinkClick r:id="rId3"/>
              </a:rPr>
              <a:t>Gymnázium Benešov</a:t>
            </a:r>
            <a:br>
              <a:rPr lang="cs-CZ" sz="3600" b="1" dirty="0"/>
            </a:br>
            <a:r>
              <a:rPr lang="cs-CZ" sz="3600" b="1" dirty="0"/>
              <a:t>-  pozvánku ke konání jednotné zkoušky v prvním kole přijímacího řízení zašle ředitel školy uchazeči nejpozději 14 dní před termínem konání této zkoušky. </a:t>
            </a:r>
          </a:p>
        </p:txBody>
      </p:sp>
    </p:spTree>
    <p:extLst>
      <p:ext uri="{BB962C8B-B14F-4D97-AF65-F5344CB8AC3E}">
        <p14:creationId xmlns:p14="http://schemas.microsoft.com/office/powerpoint/2010/main" val="43060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175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C00000"/>
                </a:solidFill>
              </a:rPr>
              <a:t>Přihláška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latin typeface="+mn-lt"/>
              </a:rPr>
              <a:t>- 2 stejné</a:t>
            </a:r>
            <a:br>
              <a:rPr lang="cs-CZ" b="1" dirty="0">
                <a:latin typeface="+mn-lt"/>
              </a:rPr>
            </a:br>
            <a:r>
              <a:rPr lang="cs-CZ" b="1" dirty="0">
                <a:latin typeface="+mn-lt"/>
              </a:rPr>
              <a:t>- odevzdat do 1.března</a:t>
            </a:r>
            <a:br>
              <a:rPr lang="cs-CZ" b="1" dirty="0">
                <a:solidFill>
                  <a:srgbClr val="C00000"/>
                </a:solidFill>
                <a:latin typeface="+mn-lt"/>
              </a:rPr>
            </a:br>
            <a:r>
              <a:rPr lang="cs-CZ" b="1" dirty="0">
                <a:solidFill>
                  <a:srgbClr val="C00000"/>
                </a:solidFill>
                <a:latin typeface="+mn-lt"/>
              </a:rPr>
              <a:t>-</a:t>
            </a:r>
            <a:r>
              <a:rPr lang="cs-CZ" b="1" dirty="0">
                <a:latin typeface="+mn-lt"/>
              </a:rPr>
              <a:t> p</a:t>
            </a:r>
            <a:r>
              <a:rPr lang="cs-CZ" dirty="0">
                <a:latin typeface="+mn-lt"/>
              </a:rPr>
              <a:t>řihlášku podává uchazeč, v případě nezletilého uchazeče jeho zákonný zástupce. Přihlášku je možné donést na podatelnu střední školy </a:t>
            </a:r>
            <a:r>
              <a:rPr lang="cs-CZ" b="1" dirty="0">
                <a:latin typeface="+mn-lt"/>
              </a:rPr>
              <a:t>osobně</a:t>
            </a:r>
            <a:r>
              <a:rPr lang="cs-CZ" dirty="0">
                <a:latin typeface="+mn-lt"/>
              </a:rPr>
              <a:t> nebo ji </a:t>
            </a:r>
            <a:r>
              <a:rPr lang="cs-CZ" b="1" dirty="0">
                <a:latin typeface="+mn-lt"/>
              </a:rPr>
              <a:t>zaslat poštou</a:t>
            </a:r>
            <a:r>
              <a:rPr lang="cs-CZ" dirty="0">
                <a:latin typeface="+mn-lt"/>
              </a:rPr>
              <a:t>.</a:t>
            </a:r>
            <a:br>
              <a:rPr lang="cs-CZ" dirty="0">
                <a:latin typeface="+mn-lt"/>
              </a:rPr>
            </a:br>
            <a:r>
              <a:rPr lang="cs-CZ" dirty="0">
                <a:latin typeface="+mn-lt"/>
                <a:hlinkClick r:id="rId2"/>
              </a:rPr>
              <a:t>Přihláška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805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317261" y="3244334"/>
            <a:ext cx="1557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</a:rPr>
              <a:t>zápisový lístek</a:t>
            </a: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DEA6478-8F19-4952-8D75-670678CE1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125411"/>
              </p:ext>
            </p:extLst>
          </p:nvPr>
        </p:nvGraphicFramePr>
        <p:xfrm>
          <a:off x="838199" y="536774"/>
          <a:ext cx="10515600" cy="304038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429029238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6709698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3305689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2092654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25718534"/>
                    </a:ext>
                  </a:extLst>
                </a:gridCol>
              </a:tblGrid>
              <a:tr h="62637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OBOR VZDĚLÁNÍ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1. ŘÁDNÝ TERMÍN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2. ŘÁDNÝ TERMÍN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1. NÁHRADNÍ TERMÍN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2. NÁHRADNÍ TERMÍN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617839"/>
                  </a:ext>
                </a:extLst>
              </a:tr>
              <a:tr h="1091305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Čtyřleté obory a obory nástavbového studia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12. dubna 2022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13. dubna 2022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10. května 2022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11. května 2022 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D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811634"/>
                  </a:ext>
                </a:extLst>
              </a:tr>
              <a:tr h="858837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Obory šestiletých a osmiletých gymnázií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19. dubna 2022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111111"/>
                          </a:solidFill>
                          <a:effectLst/>
                        </a:rPr>
                        <a:t>20. dubna 2022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04299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5E518219-69A8-4FBE-A370-2C7BDEDE6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089943"/>
              </p:ext>
            </p:extLst>
          </p:nvPr>
        </p:nvGraphicFramePr>
        <p:xfrm>
          <a:off x="2166937" y="4001135"/>
          <a:ext cx="7858125" cy="2491740"/>
        </p:xfrm>
        <a:graphic>
          <a:graphicData uri="http://schemas.openxmlformats.org/drawingml/2006/table">
            <a:tbl>
              <a:tblPr/>
              <a:tblGrid>
                <a:gridCol w="2619375">
                  <a:extLst>
                    <a:ext uri="{9D8B030D-6E8A-4147-A177-3AD203B41FA5}">
                      <a16:colId xmlns:a16="http://schemas.microsoft.com/office/drawing/2014/main" val="1666447607"/>
                    </a:ext>
                  </a:extLst>
                </a:gridCol>
                <a:gridCol w="2619375">
                  <a:extLst>
                    <a:ext uri="{9D8B030D-6E8A-4147-A177-3AD203B41FA5}">
                      <a16:colId xmlns:a16="http://schemas.microsoft.com/office/drawing/2014/main" val="1169370682"/>
                    </a:ext>
                  </a:extLst>
                </a:gridCol>
                <a:gridCol w="2619375">
                  <a:extLst>
                    <a:ext uri="{9D8B030D-6E8A-4147-A177-3AD203B41FA5}">
                      <a16:colId xmlns:a16="http://schemas.microsoft.com/office/drawing/2014/main" val="1115575940"/>
                    </a:ext>
                  </a:extLst>
                </a:gridCol>
              </a:tblGrid>
              <a:tr h="440457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DIDAKTICKÝ TEST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FFFF"/>
                          </a:solidFill>
                          <a:effectLst/>
                        </a:rPr>
                        <a:t>VYMEZENÝ ČAS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FFFFFF"/>
                          </a:solidFill>
                          <a:effectLst/>
                        </a:rPr>
                        <a:t>POVOLENÉ POMŮCKY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00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440877"/>
                  </a:ext>
                </a:extLst>
              </a:tr>
              <a:tr h="700400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Český jazyk a literatura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111111"/>
                          </a:solidFill>
                          <a:effectLst/>
                        </a:rPr>
                        <a:t>60 minut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Modře či černě píšící propisovací tužka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004469"/>
                  </a:ext>
                </a:extLst>
              </a:tr>
              <a:tr h="1220284">
                <a:tc>
                  <a:txBody>
                    <a:bodyPr/>
                    <a:lstStyle/>
                    <a:p>
                      <a:r>
                        <a:rPr lang="cs-CZ">
                          <a:solidFill>
                            <a:srgbClr val="111111"/>
                          </a:solidFill>
                          <a:effectLst/>
                        </a:rPr>
                        <a:t>Matematika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111111"/>
                          </a:solidFill>
                          <a:effectLst/>
                        </a:rPr>
                        <a:t>70 minut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111111"/>
                          </a:solidFill>
                          <a:effectLst/>
                        </a:rPr>
                        <a:t>Modře či černě píšící propisovací tužka, obyčejná tužka a rýsovací potřeby</a:t>
                      </a:r>
                    </a:p>
                  </a:txBody>
                  <a:tcPr marL="142875" marR="142875" marT="95250" marB="95250" anchor="ctr">
                    <a:lnL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FAF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D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741153"/>
                  </a:ext>
                </a:extLst>
              </a:tr>
            </a:tbl>
          </a:graphicData>
        </a:graphic>
      </p:graphicFrame>
      <p:sp>
        <p:nvSpPr>
          <p:cNvPr id="7" name="Nadpis 6">
            <a:extLst>
              <a:ext uri="{FF2B5EF4-FFF2-40B4-BE49-F238E27FC236}">
                <a16:creationId xmlns:a16="http://schemas.microsoft.com/office/drawing/2014/main" id="{69150B49-BD44-4B28-BEF7-F2D912FD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1649"/>
          </a:xfrm>
        </p:spPr>
        <p:txBody>
          <a:bodyPr>
            <a:normAutofit fontScale="90000"/>
          </a:bodyPr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524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75A1D88-75D5-4904-AEAA-B0B843F396DC}"/>
              </a:ext>
            </a:extLst>
          </p:cNvPr>
          <p:cNvSpPr txBox="1"/>
          <p:nvPr/>
        </p:nvSpPr>
        <p:spPr>
          <a:xfrm>
            <a:off x="1007533" y="782935"/>
            <a:ext cx="10176934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000" b="1" i="0" dirty="0">
                <a:solidFill>
                  <a:srgbClr val="111111"/>
                </a:solidFill>
                <a:effectLst/>
                <a:latin typeface="Arial Narrow" panose="020B0606020202030204" pitchFamily="34" charset="0"/>
                <a:hlinkClick r:id="rId2"/>
              </a:rPr>
              <a:t>Zápisový lístek   </a:t>
            </a:r>
            <a:endParaRPr lang="cs-CZ" sz="4000" b="1" i="0" dirty="0">
              <a:solidFill>
                <a:srgbClr val="111111"/>
              </a:solidFill>
              <a:effectLst/>
              <a:latin typeface="Arial Narrow" panose="020B0606020202030204" pitchFamily="34" charset="0"/>
            </a:endParaRPr>
          </a:p>
          <a:p>
            <a:endParaRPr lang="cs-CZ" sz="4000" b="1" i="0" dirty="0">
              <a:solidFill>
                <a:srgbClr val="111111"/>
              </a:solidFill>
              <a:effectLst/>
              <a:latin typeface="Arial Narrow" panose="020B0606020202030204" pitchFamily="34" charset="0"/>
            </a:endParaRPr>
          </a:p>
          <a:p>
            <a:pPr marL="571500" indent="-571500">
              <a:buFontTx/>
              <a:buChar char="-"/>
            </a:pPr>
            <a:r>
              <a:rPr lang="cs-CZ" sz="3600" b="0" i="0" dirty="0">
                <a:solidFill>
                  <a:srgbClr val="111111"/>
                </a:solidFill>
                <a:effectLst/>
                <a:latin typeface="Arial Narrow" panose="020B0606020202030204" pitchFamily="34" charset="0"/>
              </a:rPr>
              <a:t>Žák jej obdrží nejpozději </a:t>
            </a:r>
            <a:r>
              <a:rPr lang="cs-CZ" sz="3600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do 15. března 2022</a:t>
            </a:r>
          </a:p>
          <a:p>
            <a:endParaRPr lang="cs-CZ" sz="3600" b="1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pPr marL="571500" indent="-571500">
              <a:buFontTx/>
              <a:buChar char="-"/>
            </a:pPr>
            <a:r>
              <a:rPr lang="cs-CZ" sz="3600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Žák jej odevzdá do 10 pracovních dnů</a:t>
            </a:r>
            <a:r>
              <a:rPr lang="cs-CZ" sz="3600" b="0" i="0" dirty="0">
                <a:solidFill>
                  <a:srgbClr val="111111"/>
                </a:solidFill>
                <a:effectLst/>
                <a:latin typeface="Arial Narrow" panose="020B0606020202030204" pitchFamily="34" charset="0"/>
              </a:rPr>
              <a:t> ode dne oznámení rozhodnutí řediteli SŠ</a:t>
            </a:r>
          </a:p>
          <a:p>
            <a:endParaRPr lang="cs-CZ" sz="3600" b="0" i="0" dirty="0">
              <a:solidFill>
                <a:srgbClr val="111111"/>
              </a:solidFill>
              <a:effectLst/>
              <a:latin typeface="Arial Narrow" panose="020B0606020202030204" pitchFamily="34" charset="0"/>
            </a:endParaRPr>
          </a:p>
          <a:p>
            <a:pPr marL="571500" indent="-571500">
              <a:buFontTx/>
              <a:buChar char="-"/>
            </a:pPr>
            <a:r>
              <a:rPr lang="cs-CZ" sz="3600" b="0" i="0" dirty="0">
                <a:solidFill>
                  <a:srgbClr val="111111"/>
                </a:solidFill>
                <a:effectLst/>
                <a:latin typeface="Arial Narrow" panose="020B0606020202030204" pitchFamily="34" charset="0"/>
              </a:rPr>
              <a:t>Uchazeč může vzít zpět zápisový lístek, pokud byl přijat na jinou školu na základě odvolání.</a:t>
            </a:r>
            <a:endParaRPr lang="cs-CZ" sz="3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388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CBDDF43-8ECE-4311-B107-C49B9F88BF36}"/>
              </a:ext>
            </a:extLst>
          </p:cNvPr>
          <p:cNvSpPr txBox="1"/>
          <p:nvPr/>
        </p:nvSpPr>
        <p:spPr>
          <a:xfrm>
            <a:off x="482600" y="653534"/>
            <a:ext cx="112268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6000" b="1" dirty="0">
                <a:solidFill>
                  <a:srgbClr val="C00000"/>
                </a:solidFill>
              </a:rPr>
              <a:t>Odvolání, </a:t>
            </a:r>
          </a:p>
          <a:p>
            <a:r>
              <a:rPr lang="cs-CZ" sz="6000" b="1" dirty="0">
                <a:solidFill>
                  <a:srgbClr val="C00000"/>
                </a:solidFill>
              </a:rPr>
              <a:t>druhé kolo přijímacího řízení</a:t>
            </a:r>
          </a:p>
          <a:p>
            <a:pPr marL="571500" indent="-571500">
              <a:buFontTx/>
              <a:buChar char="-"/>
            </a:pPr>
            <a:r>
              <a:rPr lang="cs-CZ" sz="4000" b="1" dirty="0">
                <a:solidFill>
                  <a:srgbClr val="C00000"/>
                </a:solidFill>
              </a:rPr>
              <a:t>   Neomezené množství přihlášek</a:t>
            </a:r>
          </a:p>
          <a:p>
            <a:pPr marL="857250" indent="-857250">
              <a:buFontTx/>
              <a:buChar char="-"/>
            </a:pPr>
            <a:r>
              <a:rPr lang="cs-CZ" sz="4000" b="1" dirty="0">
                <a:solidFill>
                  <a:srgbClr val="C00000"/>
                </a:solidFill>
              </a:rPr>
              <a:t>Informace o volných místech – krajský úřad, úřad práce, informace ze škol</a:t>
            </a:r>
          </a:p>
          <a:p>
            <a:pPr marL="857250" indent="-857250">
              <a:buFontTx/>
              <a:buChar char="-"/>
            </a:pPr>
            <a:endParaRPr lang="cs-CZ" sz="4000" b="1" dirty="0">
              <a:solidFill>
                <a:srgbClr val="C00000"/>
              </a:solidFill>
            </a:endParaRPr>
          </a:p>
          <a:p>
            <a:pPr marL="857250" indent="-857250">
              <a:buFontTx/>
              <a:buChar char="-"/>
            </a:pPr>
            <a:endParaRPr lang="cs-CZ" sz="4000" b="1" dirty="0">
              <a:solidFill>
                <a:srgbClr val="C00000"/>
              </a:solidFill>
            </a:endParaRPr>
          </a:p>
          <a:p>
            <a:r>
              <a:rPr lang="cs-CZ" sz="4000" b="1" dirty="0"/>
              <a:t>Zdroj informací: www.CERMAT</a:t>
            </a:r>
          </a:p>
          <a:p>
            <a:pPr marL="857250" indent="-857250">
              <a:buFontTx/>
              <a:buChar char="-"/>
            </a:pP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4066866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E29A19-8072-4B8E-8F3C-318C736CF1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8266" y="512763"/>
            <a:ext cx="9144000" cy="1824037"/>
          </a:xfrm>
        </p:spPr>
        <p:txBody>
          <a:bodyPr/>
          <a:lstStyle/>
          <a:p>
            <a:r>
              <a:rPr lang="cs-CZ" b="1" dirty="0"/>
              <a:t>Diskuse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2674D8-67D7-4489-AC39-CC5E32D22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533" y="2150533"/>
            <a:ext cx="10295467" cy="3585104"/>
          </a:xfrm>
        </p:spPr>
        <p:txBody>
          <a:bodyPr>
            <a:noAutofit/>
          </a:bodyPr>
          <a:lstStyle/>
          <a:p>
            <a:pPr marL="342900" indent="-342900" algn="l">
              <a:buFontTx/>
              <a:buChar char="-"/>
            </a:pPr>
            <a:r>
              <a:rPr lang="cs-CZ" sz="4800" dirty="0"/>
              <a:t>Focení do bulletinu</a:t>
            </a:r>
          </a:p>
          <a:p>
            <a:pPr marL="342900" indent="-342900" algn="l">
              <a:buFontTx/>
              <a:buChar char="-"/>
            </a:pPr>
            <a:r>
              <a:rPr lang="cs-CZ" sz="4800" dirty="0"/>
              <a:t>Školní ples 22. dubna</a:t>
            </a:r>
          </a:p>
          <a:p>
            <a:pPr marL="342900" indent="-342900" algn="l">
              <a:buFontTx/>
              <a:buChar char="-"/>
            </a:pPr>
            <a:r>
              <a:rPr lang="cs-CZ" sz="4800" dirty="0"/>
              <a:t>Rozloučení se zástupci Města Votice –       Františkánský klášter Votice</a:t>
            </a:r>
          </a:p>
        </p:txBody>
      </p:sp>
    </p:spTree>
    <p:extLst>
      <p:ext uri="{BB962C8B-B14F-4D97-AF65-F5344CB8AC3E}">
        <p14:creationId xmlns:p14="http://schemas.microsoft.com/office/powerpoint/2010/main" val="34822832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338</Words>
  <Application>Microsoft Office PowerPoint</Application>
  <PresentationFormat>Širokoúhlá obrazovka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Motiv Office</vt:lpstr>
      <vt:lpstr>II. Setkání rodičů žáků, kteří končí docházku na ZŠ</vt:lpstr>
      <vt:lpstr>Program  - příprava na jednotné zkoušky  - přijímací řízení  - přihláška  - zápisový lístek  - odvolání, druhé kolo přijímacího řízení  - diskuse  </vt:lpstr>
      <vt:lpstr>Přijímací řízení - povinná součást prvního kola přijímacího řízení do všech maturitních oborů  - informace o předpokládaném počtu přijímaných uchazečů a kritériích přijímacího řízení stanovených ředitelem školy (do konce ledna na www školy:  SPŠ Tábor, Gymnázium Benešov -  pozvánku ke konání jednotné zkoušky v prvním kole přijímacího řízení zašle ředitel školy uchazeči nejpozději 14 dní před termínem konání této zkoušky. </vt:lpstr>
      <vt:lpstr>Přihláška - 2 stejné - odevzdat do 1.března - přihlášku podává uchazeč, v případě nezletilého uchazeče jeho zákonný zástupce. Přihlášku je možné donést na podatelnu střední školy osobně nebo ji zaslat poštou. Přihláška</vt:lpstr>
      <vt:lpstr> </vt:lpstr>
      <vt:lpstr>Prezentace aplikace PowerPoint</vt:lpstr>
      <vt:lpstr>Prezentace aplikace PowerPoint</vt:lpstr>
      <vt:lpstr>Diskuse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II.Setkání rodičů žáků, kteří končí docházku na ZŠ</dc:title>
  <dc:creator>Dana Hronova</dc:creator>
  <cp:lastModifiedBy>Jakub Homolka</cp:lastModifiedBy>
  <cp:revision>17</cp:revision>
  <dcterms:created xsi:type="dcterms:W3CDTF">2020-01-28T06:51:38Z</dcterms:created>
  <dcterms:modified xsi:type="dcterms:W3CDTF">2022-01-26T11:04:08Z</dcterms:modified>
</cp:coreProperties>
</file>