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9" r:id="rId3"/>
    <p:sldId id="306" r:id="rId4"/>
    <p:sldId id="307" r:id="rId5"/>
    <p:sldId id="308" r:id="rId6"/>
    <p:sldId id="324" r:id="rId7"/>
    <p:sldId id="325" r:id="rId8"/>
    <p:sldId id="309" r:id="rId9"/>
    <p:sldId id="322" r:id="rId10"/>
    <p:sldId id="310" r:id="rId11"/>
    <p:sldId id="323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317" r:id="rId20"/>
    <p:sldId id="320" r:id="rId21"/>
    <p:sldId id="321" r:id="rId22"/>
    <p:sldId id="305" r:id="rId23"/>
    <p:sldId id="319" r:id="rId24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89" autoAdjust="0"/>
  </p:normalViewPr>
  <p:slideViewPr>
    <p:cSldViewPr>
      <p:cViewPr>
        <p:scale>
          <a:sx n="75" d="100"/>
          <a:sy n="75" d="100"/>
        </p:scale>
        <p:origin x="2808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765903-D8CE-47AE-A43A-B00AD3A92C8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340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EED5A4-8383-4099-B2CC-140B9616D6D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483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59C03-CA32-4C79-8EB3-905F30B0C4F5}" type="slidenum">
              <a:rPr lang="cs-CZ"/>
              <a:pPr/>
              <a:t>1</a:t>
            </a:fld>
            <a:endParaRPr 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60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13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61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14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290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15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396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16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296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17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971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18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647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19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053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20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780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21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128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ADCDE-ACB2-4D3F-BDE3-95018939F611}" type="slidenum">
              <a:rPr lang="cs-CZ"/>
              <a:pPr/>
              <a:t>22</a:t>
            </a:fld>
            <a:endParaRPr lang="cs-CZ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45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2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365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ADCDE-ACB2-4D3F-BDE3-95018939F611}" type="slidenum">
              <a:rPr lang="cs-CZ"/>
              <a:pPr/>
              <a:t>23</a:t>
            </a:fld>
            <a:endParaRPr lang="cs-CZ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76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3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48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4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29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5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9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8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02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9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50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10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68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12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6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122DFB-CDCB-491F-99FA-325477AB09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43A1-275C-4011-9F8F-C1AE9BD48E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B572-438D-403E-9476-196DC1538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9CDE60-E877-4A83-ABFB-3082EF30EE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E223BC-17E7-424C-9C2A-6126863E0A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DB0-89A3-4C5B-A0A4-236169960D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4CC7-1912-4A43-9447-73B8BEC88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B9A47F-EA67-4C5E-B85F-35A1056C19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8651-AB03-4D72-9810-DF27AF7232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933A58-D390-4159-AAE0-350D4AE4C6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127143-F334-4869-BF10-8A40349BA1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AB4C54-D715-4D47-81C8-D0D13CB290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pstredoceska.cz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ppstredoceska.cz/zadost-o-vysetreni.php" TargetMode="External"/><Relationship Id="rId4" Type="http://schemas.openxmlformats.org/officeDocument/2006/relationships/hyperlink" Target="mailto:benesov@pppsk.c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votice.c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ratochvilovam@zsvotice.cz" TargetMode="External"/><Relationship Id="rId4" Type="http://schemas.openxmlformats.org/officeDocument/2006/relationships/hyperlink" Target="mailto:skola@skolavotice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1050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45" y="3364806"/>
            <a:ext cx="4116155" cy="2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10502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689109" cy="26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ákladní a mateřská škola Vot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81" y="908720"/>
            <a:ext cx="65527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Školní hřiště a gymnastický sál</a:t>
            </a:r>
          </a:p>
        </p:txBody>
      </p:sp>
      <p:pic>
        <p:nvPicPr>
          <p:cNvPr id="4" name="Picture 4" descr="P1050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9" y="1556792"/>
            <a:ext cx="4104456" cy="30783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2180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47156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Nové školní šatny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0645" y="1495047"/>
            <a:ext cx="4207405" cy="32609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E91869-2A87-4C59-A8C1-AA2B16599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0015" y="2348880"/>
            <a:ext cx="4747427" cy="39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Školní vzdělávací program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424863" cy="4525963"/>
          </a:xfrm>
        </p:spPr>
        <p:txBody>
          <a:bodyPr>
            <a:normAutofit fontScale="92500" lnSpcReduction="10000"/>
          </a:bodyPr>
          <a:lstStyle/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Základ všeobecného vzdělání orientovaného na situace blízké životu 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Přenesení odpovědnosti za učení na žáka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Utváření a rozvíjení klíčových kompetencí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Motivace k celoživotnímu učení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Důraz na mezilidské vztahy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Seberealizace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Rozvíjení osobnosti, výchova odpovědného občana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endParaRPr lang="cs-CZ" sz="3200" dirty="0">
              <a:latin typeface="Calibri" pitchFamily="34" charset="0"/>
            </a:endParaRPr>
          </a:p>
          <a:p>
            <a:pPr marL="0" indent="0">
              <a:buNone/>
            </a:pPr>
            <a:endParaRPr lang="cs-CZ" sz="3200" dirty="0">
              <a:latin typeface="Calibri" pitchFamily="34" charset="0"/>
            </a:endParaRP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1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Školní vzdělávací program</a:t>
            </a:r>
            <a:endParaRPr lang="cs-CZ" sz="4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374063" cy="5400675"/>
          </a:xfrm>
        </p:spPr>
        <p:txBody>
          <a:bodyPr>
            <a:noAutofit/>
          </a:bodyPr>
          <a:lstStyle/>
          <a:p>
            <a:pPr lvl="1">
              <a:buFont typeface="Wingdings 2" panose="05020102010507070707" pitchFamily="18" charset="2"/>
              <a:buChar char=""/>
            </a:pPr>
            <a:r>
              <a:rPr lang="cs-CZ" sz="3200" b="1" dirty="0">
                <a:latin typeface="Calibri" pitchFamily="34" charset="0"/>
              </a:rPr>
              <a:t>první stupeň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>
                <a:latin typeface="Calibri" pitchFamily="34" charset="0"/>
              </a:rPr>
              <a:t>výuka čtení a psaní genetickou metodou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>
                <a:latin typeface="Calibri" pitchFamily="34" charset="0"/>
              </a:rPr>
              <a:t>výuka matematiky podle metody prof. Hejného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>
                <a:latin typeface="Calibri" pitchFamily="34" charset="0"/>
              </a:rPr>
              <a:t>od prvního ročníku výuka anglického jazyka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>
                <a:latin typeface="Calibri" pitchFamily="34" charset="0"/>
              </a:rPr>
              <a:t>od čtvrtého ročníku konverzace v AJ s rodilým mluvčím, čtenářské dílny, finanční a informační gramotnost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3200" b="1" dirty="0">
                <a:latin typeface="Calibri" pitchFamily="34" charset="0"/>
              </a:rPr>
              <a:t>druhý stupeň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>
                <a:latin typeface="Calibri" pitchFamily="34" charset="0"/>
              </a:rPr>
              <a:t>další cizí jazyk od sedmého ročníku (RJ/NJ)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>
                <a:latin typeface="Calibri" pitchFamily="34" charset="0"/>
              </a:rPr>
              <a:t>volitelné předměty, semináře</a:t>
            </a: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0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Zájmové útvary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374063" cy="4967287"/>
          </a:xfrm>
        </p:spPr>
        <p:txBody>
          <a:bodyPr>
            <a:noAutofit/>
          </a:bodyPr>
          <a:lstStyle/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výtvarný kroužek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sborový zpěv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dramatický kroužek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kroužek ochrany přírody a myslivosti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deskové hry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sportovní hry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zdravotní kroužek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dopravní kroužek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zdravotní tělesná výchova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endParaRPr lang="cs-CZ" sz="2800" dirty="0">
              <a:latin typeface="Calibri" pitchFamily="34" charset="0"/>
            </a:endParaRPr>
          </a:p>
          <a:p>
            <a:pPr marL="366713" lvl="1" indent="0">
              <a:buNone/>
            </a:pPr>
            <a:r>
              <a:rPr lang="cs-CZ" sz="2800" dirty="0">
                <a:latin typeface="Calibri" pitchFamily="34" charset="0"/>
              </a:rPr>
              <a:t>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cs-CZ" sz="2800" dirty="0">
              <a:latin typeface="Calibri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cs-CZ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5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Školní družina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374063" cy="4752975"/>
          </a:xfrm>
        </p:spPr>
        <p:txBody>
          <a:bodyPr>
            <a:normAutofit fontScale="92500" lnSpcReduction="20000"/>
          </a:bodyPr>
          <a:lstStyle/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kapacita 168 žáků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6 oddělení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ranní 6.45 – 7.45, odpolední 11.40 – 16.30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přednostně přijímáni žáci s pravidelnou docházkou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provoz o prázdninách (min. 10% z přihlášených žáků – výlety, akce, …)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kroužky v rámci školní družiny: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</a:rPr>
              <a:t>sportovní hry, pohybové hry, </a:t>
            </a:r>
            <a:r>
              <a:rPr lang="cs-CZ" sz="2500" dirty="0" err="1">
                <a:latin typeface="Calibri" pitchFamily="34" charset="0"/>
              </a:rPr>
              <a:t>zumba</a:t>
            </a:r>
            <a:r>
              <a:rPr lang="cs-CZ" sz="2500" dirty="0">
                <a:latin typeface="Calibri" pitchFamily="34" charset="0"/>
              </a:rPr>
              <a:t> 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</a:rPr>
              <a:t>sportuj ve škole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</a:rPr>
              <a:t>šikovné ruce a šikovné ručičky, vaření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</a:rPr>
              <a:t>čtenářské dílny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školní klub pro starší žáky</a:t>
            </a:r>
          </a:p>
        </p:txBody>
      </p:sp>
    </p:spTree>
    <p:extLst>
      <p:ext uri="{BB962C8B-B14F-4D97-AF65-F5344CB8AC3E}">
        <p14:creationId xmlns:p14="http://schemas.microsoft.com/office/powerpoint/2010/main" val="339486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Poradenské služby – Školní poradenské pracoviště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7639"/>
            <a:ext cx="8374063" cy="4964112"/>
          </a:xfrm>
        </p:spPr>
        <p:txBody>
          <a:bodyPr>
            <a:noAutofit/>
          </a:bodyPr>
          <a:lstStyle/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výchovný poradce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speciální pedagog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školní psycholog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metodik prevence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metodické, koordinační, konzultační, diagnostické a informační činnosti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podpora žáků s potřebou podpůrných opatření (žáci zdravotně nebo sociálně znevýhodnění </a:t>
            </a:r>
            <a:br>
              <a:rPr lang="cs-CZ" sz="2800" dirty="0">
                <a:latin typeface="Calibri" pitchFamily="34" charset="0"/>
              </a:rPr>
            </a:br>
            <a:r>
              <a:rPr lang="cs-CZ" sz="2800" dirty="0">
                <a:latin typeface="Calibri" pitchFamily="34" charset="0"/>
              </a:rPr>
              <a:t>a nadaní)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Pedagogická intervence, předmět speciálně pedagogické péče</a:t>
            </a:r>
          </a:p>
        </p:txBody>
      </p:sp>
    </p:spTree>
    <p:extLst>
      <p:ext uri="{BB962C8B-B14F-4D97-AF65-F5344CB8AC3E}">
        <p14:creationId xmlns:p14="http://schemas.microsoft.com/office/powerpoint/2010/main" val="513346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Povinná školní docházka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374063" cy="4751387"/>
          </a:xfrm>
        </p:spPr>
        <p:txBody>
          <a:bodyPr>
            <a:noAutofit/>
          </a:bodyPr>
          <a:lstStyle/>
          <a:p>
            <a:pPr marL="720725" lvl="1" indent="-354013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Zákonný zástupce je povinen přihlásit dítě k zápisu </a:t>
            </a:r>
            <a:br>
              <a:rPr lang="cs-CZ" sz="2400" dirty="0">
                <a:latin typeface="Calibri" pitchFamily="34" charset="0"/>
              </a:rPr>
            </a:br>
            <a:r>
              <a:rPr lang="cs-CZ" sz="2400" dirty="0">
                <a:latin typeface="Calibri" pitchFamily="34" charset="0"/>
              </a:rPr>
              <a:t>k povinné školní docházce, a to v době od 1. dubna</a:t>
            </a:r>
            <a:br>
              <a:rPr lang="cs-CZ" sz="2400" dirty="0">
                <a:latin typeface="Calibri" pitchFamily="34" charset="0"/>
              </a:rPr>
            </a:br>
            <a:r>
              <a:rPr lang="cs-CZ" sz="2400" dirty="0">
                <a:latin typeface="Calibri" pitchFamily="34" charset="0"/>
              </a:rPr>
              <a:t>do 30. dubna kalendářního roku, v němž má dítě zahájit povinnou školní docházku.</a:t>
            </a:r>
          </a:p>
          <a:p>
            <a:pPr marL="366712" lvl="1" indent="0">
              <a:buNone/>
            </a:pPr>
            <a:endParaRPr lang="cs-CZ" sz="2400" dirty="0">
              <a:latin typeface="Calibri" pitchFamily="34" charset="0"/>
            </a:endParaRPr>
          </a:p>
          <a:p>
            <a:pPr marL="720725" lvl="1" indent="-354013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Není-li dítě po dovršení šestého roku věku tělesně nebo duševně přiměřeně vyspělé a požádá-li o to písemně zákonný zástupce dítěte </a:t>
            </a:r>
            <a:r>
              <a:rPr lang="cs-CZ" sz="2400" b="1" dirty="0">
                <a:latin typeface="Calibri" pitchFamily="34" charset="0"/>
              </a:rPr>
              <a:t>v době zápisu</a:t>
            </a:r>
            <a:r>
              <a:rPr lang="cs-CZ" sz="2400" dirty="0">
                <a:latin typeface="Calibri" pitchFamily="34" charset="0"/>
              </a:rPr>
              <a:t>, </a:t>
            </a:r>
            <a:r>
              <a:rPr lang="cs-CZ" sz="2400" b="1" dirty="0">
                <a:latin typeface="Calibri" pitchFamily="34" charset="0"/>
              </a:rPr>
              <a:t>odloží ředitel školy začátek povinné školní docházky o jeden školní rok</a:t>
            </a:r>
            <a:r>
              <a:rPr lang="cs-CZ" sz="2400" dirty="0">
                <a:latin typeface="Calibri" pitchFamily="34" charset="0"/>
              </a:rPr>
              <a:t>, pokud je žádost doložena </a:t>
            </a:r>
            <a:r>
              <a:rPr lang="cs-CZ" sz="2400" b="1" dirty="0">
                <a:latin typeface="Calibri" pitchFamily="34" charset="0"/>
              </a:rPr>
              <a:t>doporučujícím posouzením příslušného školského poradenského zařízení </a:t>
            </a:r>
            <a:r>
              <a:rPr lang="cs-CZ" sz="2400" dirty="0">
                <a:latin typeface="Calibri" pitchFamily="34" charset="0"/>
              </a:rPr>
              <a:t>a </a:t>
            </a:r>
            <a:r>
              <a:rPr lang="cs-CZ" sz="2400" b="1" dirty="0">
                <a:latin typeface="Calibri" pitchFamily="34" charset="0"/>
              </a:rPr>
              <a:t>odborného lékaře nebo klinického psychologa (popř. přerušení správního řízení). </a:t>
            </a:r>
          </a:p>
        </p:txBody>
      </p:sp>
    </p:spTree>
    <p:extLst>
      <p:ext uri="{BB962C8B-B14F-4D97-AF65-F5344CB8AC3E}">
        <p14:creationId xmlns:p14="http://schemas.microsoft.com/office/powerpoint/2010/main" val="407107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Povinná školní docházka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604250" cy="4751387"/>
          </a:xfrm>
        </p:spPr>
        <p:txBody>
          <a:bodyPr>
            <a:noAutofit/>
          </a:bodyPr>
          <a:lstStyle/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Dítě, které dosáhne šestého roku věku v době </a:t>
            </a:r>
            <a:r>
              <a:rPr lang="cs-CZ" sz="2400" b="1" dirty="0">
                <a:latin typeface="Calibri" pitchFamily="34" charset="0"/>
              </a:rPr>
              <a:t>od září do konce prosince</a:t>
            </a:r>
            <a:r>
              <a:rPr lang="cs-CZ" sz="2400" dirty="0">
                <a:latin typeface="Calibri" pitchFamily="34" charset="0"/>
              </a:rPr>
              <a:t> příslušného školního roku, může být přijato </a:t>
            </a:r>
            <a:br>
              <a:rPr lang="cs-CZ" sz="2400" dirty="0">
                <a:latin typeface="Calibri" pitchFamily="34" charset="0"/>
              </a:rPr>
            </a:br>
            <a:r>
              <a:rPr lang="cs-CZ" sz="2400" dirty="0">
                <a:latin typeface="Calibri" pitchFamily="34" charset="0"/>
              </a:rPr>
              <a:t>k plnění povinné školní docházky již v tomto školním roce, </a:t>
            </a:r>
            <a:br>
              <a:rPr lang="cs-CZ" sz="2400" dirty="0">
                <a:latin typeface="Calibri" pitchFamily="34" charset="0"/>
              </a:rPr>
            </a:br>
            <a:r>
              <a:rPr lang="cs-CZ" sz="2400" dirty="0">
                <a:latin typeface="Calibri" pitchFamily="34" charset="0"/>
              </a:rPr>
              <a:t>je-li přiměřeně tělesně i duševně vyspělé a požádá-li o to jeho zákonný zástupce (podmínkou je </a:t>
            </a:r>
            <a:r>
              <a:rPr lang="cs-CZ" sz="2400" b="1" dirty="0">
                <a:latin typeface="Calibri" pitchFamily="34" charset="0"/>
              </a:rPr>
              <a:t>doporučující vyjádření školského poradenského zařízení</a:t>
            </a:r>
            <a:r>
              <a:rPr lang="cs-CZ" sz="2400" dirty="0">
                <a:latin typeface="Calibri" pitchFamily="34" charset="0"/>
              </a:rPr>
              <a:t>). 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endParaRPr lang="cs-CZ" sz="2400" dirty="0">
              <a:latin typeface="Calibri" pitchFamily="34" charset="0"/>
            </a:endParaRP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Pro přijetí dítěte narozeného </a:t>
            </a:r>
            <a:r>
              <a:rPr lang="cs-CZ" sz="2400" b="1" dirty="0">
                <a:latin typeface="Calibri" pitchFamily="34" charset="0"/>
              </a:rPr>
              <a:t>od ledna do konce června </a:t>
            </a:r>
            <a:br>
              <a:rPr lang="cs-CZ" sz="2400" dirty="0">
                <a:latin typeface="Calibri" pitchFamily="34" charset="0"/>
              </a:rPr>
            </a:br>
            <a:r>
              <a:rPr lang="cs-CZ" sz="2400" dirty="0">
                <a:latin typeface="Calibri" pitchFamily="34" charset="0"/>
              </a:rPr>
              <a:t>je podmínkou doporučující vyjádření </a:t>
            </a:r>
            <a:r>
              <a:rPr lang="cs-CZ" sz="2400" b="1" dirty="0">
                <a:latin typeface="Calibri" pitchFamily="34" charset="0"/>
              </a:rPr>
              <a:t>školského poradenského zařízení a odborného lékaře.</a:t>
            </a:r>
          </a:p>
          <a:p>
            <a:pPr hangingPunct="0"/>
            <a:endParaRPr lang="cs-CZ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3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Zápis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374063" cy="4751387"/>
          </a:xfrm>
        </p:spPr>
        <p:txBody>
          <a:bodyPr>
            <a:noAutofit/>
          </a:bodyPr>
          <a:lstStyle/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3600" dirty="0">
                <a:latin typeface="Calibri" pitchFamily="34" charset="0"/>
              </a:rPr>
              <a:t>5. – 7. 4. 2022 (14.00 – 17.00 hodin)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3600" dirty="0">
                <a:latin typeface="Calibri" pitchFamily="34" charset="0"/>
              </a:rPr>
              <a:t>pozvání na konkrétní den </a:t>
            </a:r>
            <a:r>
              <a:rPr lang="cs-CZ" sz="2800" dirty="0">
                <a:latin typeface="Calibri" pitchFamily="34" charset="0"/>
              </a:rPr>
              <a:t>(votická školka)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600" dirty="0">
                <a:latin typeface="Calibri" pitchFamily="34" charset="0"/>
              </a:rPr>
              <a:t>schůzka pro rodiče zapsaných dětí bude </a:t>
            </a:r>
            <a:br>
              <a:rPr lang="cs-CZ" sz="3600" dirty="0">
                <a:latin typeface="Calibri" pitchFamily="34" charset="0"/>
              </a:rPr>
            </a:br>
            <a:r>
              <a:rPr lang="cs-CZ" sz="3600" dirty="0">
                <a:latin typeface="Calibri" pitchFamily="34" charset="0"/>
              </a:rPr>
              <a:t>7. června od 15.30hod.</a:t>
            </a:r>
          </a:p>
        </p:txBody>
      </p:sp>
    </p:spTree>
    <p:extLst>
      <p:ext uri="{BB962C8B-B14F-4D97-AF65-F5344CB8AC3E}">
        <p14:creationId xmlns:p14="http://schemas.microsoft.com/office/powerpoint/2010/main" val="297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Základní údaje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7638"/>
            <a:ext cx="8604250" cy="4737100"/>
          </a:xfrm>
        </p:spPr>
        <p:txBody>
          <a:bodyPr>
            <a:normAutofit/>
          </a:bodyPr>
          <a:lstStyle/>
          <a:p>
            <a:pPr lvl="1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Školu navštěvuje 610 žáků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jsou rozděleni do 14 tříd prvního stupně </a:t>
            </a:r>
            <a:br>
              <a:rPr lang="cs-CZ" sz="2400" dirty="0">
                <a:latin typeface="Calibri" pitchFamily="34" charset="0"/>
              </a:rPr>
            </a:br>
            <a:r>
              <a:rPr lang="cs-CZ" sz="2400" dirty="0">
                <a:latin typeface="Calibri" pitchFamily="34" charset="0"/>
              </a:rPr>
              <a:t>a 13 tříd druhého stupně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průměrný počet žáků ve třídě je 23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Ve škole pracuje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40 učitelů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1 rodilý mluvčí - Aj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ve 11 třídách asistent pedagoga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ve školní družině a školním klubu 9 vychovatelů</a:t>
            </a: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3231" y="332656"/>
            <a:ext cx="7467600" cy="724942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Průběh zápisu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7598"/>
            <a:ext cx="8374063" cy="5683770"/>
          </a:xfrm>
        </p:spPr>
        <p:txBody>
          <a:bodyPr>
            <a:noAutofit/>
          </a:bodyPr>
          <a:lstStyle/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formální část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>
                <a:latin typeface="Calibri" pitchFamily="34" charset="0"/>
              </a:rPr>
              <a:t>podání žádosti o přijetí (zákonný zástupce) – žádost o přijetí a zápisový lístek jsou ke stažení na www stránkách školy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>
                <a:latin typeface="Calibri" pitchFamily="34" charset="0"/>
              </a:rPr>
              <a:t>kontaktní údaje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>
                <a:latin typeface="Calibri" pitchFamily="34" charset="0"/>
              </a:rPr>
              <a:t>údaje potřebné pro nastavení podpůrných opatření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>
                <a:latin typeface="Calibri" pitchFamily="34" charset="0"/>
              </a:rPr>
              <a:t>údaje o zdravotní způsobilosti a zdravotních obtížích, které mohou mít vliv na průběh vzdělávání</a:t>
            </a:r>
          </a:p>
          <a:p>
            <a:pPr marL="641033" lvl="2" indent="0">
              <a:buNone/>
            </a:pPr>
            <a:endParaRPr lang="cs-CZ" sz="2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0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Průběh zápisu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374063" cy="4751387"/>
          </a:xfrm>
        </p:spPr>
        <p:txBody>
          <a:bodyPr>
            <a:noAutofit/>
          </a:bodyPr>
          <a:lstStyle/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motivační část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>
                <a:latin typeface="Calibri" pitchFamily="34" charset="0"/>
              </a:rPr>
              <a:t>neformální aktivity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>
                <a:latin typeface="Calibri" pitchFamily="34" charset="0"/>
              </a:rPr>
              <a:t>rozhovor s pedagogem, školním psychologem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>
                <a:latin typeface="Calibri" pitchFamily="34" charset="0"/>
              </a:rPr>
              <a:t>orientační zjištění úrovně dosažených znalostí </a:t>
            </a:r>
            <a:br>
              <a:rPr lang="cs-CZ" sz="2900" dirty="0">
                <a:latin typeface="Calibri" pitchFamily="34" charset="0"/>
              </a:rPr>
            </a:br>
            <a:r>
              <a:rPr lang="cs-CZ" sz="2900" dirty="0">
                <a:latin typeface="Calibri" pitchFamily="34" charset="0"/>
              </a:rPr>
              <a:t>a dovedností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100" dirty="0">
                <a:latin typeface="Calibri" pitchFamily="34" charset="0"/>
              </a:rPr>
              <a:t>rozhodnutí o přijetí zveřejněno na www stránkách (podle přiděleného evidenčního čísla) a vyvěsíme na vývěsní tabuli před hlavním vchodem 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endParaRPr lang="cs-CZ" sz="2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5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Kontakty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229600" cy="5256213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Pedagogicko-psychologická poradna:</a:t>
            </a:r>
          </a:p>
          <a:p>
            <a:pPr marL="1085533" lvl="2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  <a:hlinkClick r:id="rId3"/>
              </a:rPr>
              <a:t>www.pppstredoceska.cz</a:t>
            </a:r>
            <a:endParaRPr lang="cs-CZ" sz="2500" dirty="0">
              <a:latin typeface="Calibri" pitchFamily="34" charset="0"/>
            </a:endParaRPr>
          </a:p>
          <a:p>
            <a:pPr marL="1085533" lvl="2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</a:rPr>
              <a:t>E-mail: </a:t>
            </a:r>
            <a:r>
              <a:rPr lang="cs-CZ" sz="2500" dirty="0">
                <a:latin typeface="Calibri" pitchFamily="34" charset="0"/>
                <a:hlinkClick r:id="rId4"/>
              </a:rPr>
              <a:t>benesov@pppsk.cz</a:t>
            </a:r>
            <a:endParaRPr lang="cs-CZ" sz="2500" dirty="0">
              <a:latin typeface="Calibri" pitchFamily="34" charset="0"/>
            </a:endParaRPr>
          </a:p>
          <a:p>
            <a:pPr marL="1085533" lvl="2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  <a:hlinkClick r:id="rId5"/>
              </a:rPr>
              <a:t>Odkaz na žádost o vyšetření</a:t>
            </a:r>
            <a:endParaRPr lang="cs-CZ" sz="2500" dirty="0">
              <a:latin typeface="Calibri" pitchFamily="34" charset="0"/>
            </a:endParaRP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Logopedie:</a:t>
            </a:r>
          </a:p>
          <a:p>
            <a:pPr marL="1085533" lvl="2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</a:rPr>
              <a:t>Votice - Hana Boučková, tel. 605 858 192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</a:rPr>
              <a:t>další možnost Benešov, Tábor, Sedlčany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Kontakty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229600" cy="5256213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Adresa školy: Pražská 235, Votice 259 01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Telefon: 317 812 267 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Mobil: 736 </a:t>
            </a:r>
            <a:r>
              <a:rPr lang="cs-CZ" sz="2800">
                <a:latin typeface="Calibri" pitchFamily="34" charset="0"/>
              </a:rPr>
              <a:t>681 297, 602 506 950</a:t>
            </a:r>
            <a:endParaRPr lang="cs-CZ" sz="2800" dirty="0">
              <a:latin typeface="Calibri" pitchFamily="34" charset="0"/>
            </a:endParaRP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Web: </a:t>
            </a:r>
            <a:r>
              <a:rPr lang="cs-CZ" sz="2800" dirty="0">
                <a:latin typeface="Calibri" pitchFamily="34" charset="0"/>
                <a:hlinkClick r:id="rId3"/>
              </a:rPr>
              <a:t>www.zsvotice.cz</a:t>
            </a:r>
            <a:r>
              <a:rPr lang="cs-CZ" sz="2800" dirty="0">
                <a:latin typeface="Calibri" pitchFamily="34" charset="0"/>
              </a:rPr>
              <a:t> 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Email: </a:t>
            </a:r>
            <a:r>
              <a:rPr lang="cs-CZ" sz="2800" dirty="0">
                <a:latin typeface="Calibri" pitchFamily="34" charset="0"/>
                <a:hlinkClick r:id="rId4"/>
              </a:rPr>
              <a:t>skola@skolavotice.cz</a:t>
            </a:r>
            <a:endParaRPr lang="cs-CZ" sz="2800" dirty="0">
              <a:latin typeface="Calibri" pitchFamily="34" charset="0"/>
            </a:endParaRP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200" dirty="0">
                <a:latin typeface="Calibri" pitchFamily="34" charset="0"/>
              </a:rPr>
              <a:t>Ředitelka – Marcela Kratochvílová (</a:t>
            </a:r>
            <a:r>
              <a:rPr lang="cs-CZ" sz="2200" dirty="0">
                <a:latin typeface="Calibri" pitchFamily="34" charset="0"/>
                <a:hlinkClick r:id="rId5"/>
              </a:rPr>
              <a:t>kratochvilovam@zsvotice.cz</a:t>
            </a:r>
            <a:r>
              <a:rPr lang="cs-CZ" sz="2200" dirty="0">
                <a:latin typeface="Calibri" pitchFamily="34" charset="0"/>
              </a:rPr>
              <a:t>)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200" dirty="0">
                <a:latin typeface="Calibri" pitchFamily="34" charset="0"/>
              </a:rPr>
              <a:t>Zástupkyně – Klára </a:t>
            </a:r>
            <a:r>
              <a:rPr lang="cs-CZ" sz="2200" dirty="0" err="1">
                <a:latin typeface="Calibri" pitchFamily="34" charset="0"/>
              </a:rPr>
              <a:t>Blahošová</a:t>
            </a:r>
            <a:r>
              <a:rPr lang="cs-CZ" sz="2200" dirty="0">
                <a:latin typeface="Calibri" pitchFamily="34" charset="0"/>
              </a:rPr>
              <a:t> (</a:t>
            </a:r>
            <a:r>
              <a:rPr lang="cs-CZ" sz="22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blahosovak@zsvotice.cz</a:t>
            </a:r>
            <a:r>
              <a:rPr lang="cs-CZ" sz="2200" dirty="0">
                <a:latin typeface="Calibri" pitchFamily="34" charset="0"/>
              </a:rPr>
              <a:t>)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endParaRPr lang="cs-CZ" sz="2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02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Materiální vybavení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7638"/>
            <a:ext cx="8229600" cy="4891087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Odborné pracovny - přírodopis, fyzika a chemie, zeměpis, cvičná kuchyň, výtvarná výchova, robotická pracovna, jazyková pracovna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Školní poradenské pracoviště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Interaktivní tabule a dataprojektory s ozvučením ve všech pracovnách a kmenových třídách, wifi v celé škole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Počítačová pracovna, 2 mobilní pracovny s iPady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Nově vybavené dílny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Tělocvična, gymnastický sál, nově zrekonstruované školní hřiště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Školní knihovna, knihy z Albatrosu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Relaxační koutky, čtenářské koutky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Moderní výukové pomůcky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Systém Bakaláři, </a:t>
            </a:r>
            <a:r>
              <a:rPr lang="cs-CZ" sz="2800" dirty="0" err="1">
                <a:latin typeface="Calibri" pitchFamily="34" charset="0"/>
              </a:rPr>
              <a:t>Teams</a:t>
            </a:r>
            <a:r>
              <a:rPr lang="cs-CZ" sz="2800" dirty="0">
                <a:latin typeface="Calibri" pitchFamily="34" charset="0"/>
              </a:rPr>
              <a:t> – online výuka</a:t>
            </a: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Robotická  pracovna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92EC88-5A5E-41BC-91F3-F6AD765A7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2872" y="1456655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Jazyková pracovna</a:t>
            </a:r>
          </a:p>
        </p:txBody>
      </p:sp>
      <p:pic>
        <p:nvPicPr>
          <p:cNvPr id="5122" name="Picture 2" descr="C:\Users\PC\Documents\votice\prvňáčci shůzka\jazyková pracovna 2 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1"/>
          <a:stretch/>
        </p:blipFill>
        <p:spPr bwMode="auto">
          <a:xfrm>
            <a:off x="2027281" y="1556791"/>
            <a:ext cx="4560943" cy="48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0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01644-C0BE-4C70-815A-D88B3853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PORADENSKÉ PRACOVIŠTĚ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5BD265-51AC-473A-B88E-2827382FE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568" y="957328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36FE9-7C34-494A-B7AD-D793392C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Cvičná kuchyň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C343D16-5904-4D13-84E3-5F054B43106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7827762" cy="4604565"/>
          </a:xfrm>
        </p:spPr>
      </p:pic>
    </p:spTree>
    <p:extLst>
      <p:ext uri="{BB962C8B-B14F-4D97-AF65-F5344CB8AC3E}">
        <p14:creationId xmlns:p14="http://schemas.microsoft.com/office/powerpoint/2010/main" val="348141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Pracovna přírodopisu</a:t>
            </a:r>
          </a:p>
        </p:txBody>
      </p:sp>
      <p:pic>
        <p:nvPicPr>
          <p:cNvPr id="6146" name="Picture 2" descr="C:\Users\PC\Documents\votice\prvňáčci shůzka\jazyková pracovna 2 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/>
          <a:stretch/>
        </p:blipFill>
        <p:spPr bwMode="auto">
          <a:xfrm>
            <a:off x="1115616" y="1556792"/>
            <a:ext cx="7102080" cy="45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0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Pracovna chemie a fyziky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8553"/>
            <a:ext cx="668423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84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</TotalTime>
  <Words>819</Words>
  <Application>Microsoft Office PowerPoint</Application>
  <PresentationFormat>Předvádění na obrazovce (4:3)</PresentationFormat>
  <Paragraphs>138</Paragraphs>
  <Slides>23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Schoolbook</vt:lpstr>
      <vt:lpstr>Wingdings</vt:lpstr>
      <vt:lpstr>Wingdings 2</vt:lpstr>
      <vt:lpstr>Arkýř</vt:lpstr>
      <vt:lpstr>Prezentace aplikace PowerPoint</vt:lpstr>
      <vt:lpstr>Základní údaje</vt:lpstr>
      <vt:lpstr>Materiální vybavení</vt:lpstr>
      <vt:lpstr>Robotická  pracovna</vt:lpstr>
      <vt:lpstr>Jazyková pracovna</vt:lpstr>
      <vt:lpstr>PORADENSKÉ PRACOVIŠTĚ</vt:lpstr>
      <vt:lpstr>Cvičná kuchyň</vt:lpstr>
      <vt:lpstr>Pracovna přírodopisu</vt:lpstr>
      <vt:lpstr>Pracovna chemie a fyziky</vt:lpstr>
      <vt:lpstr>Školní hřiště a gymnastický sál</vt:lpstr>
      <vt:lpstr>Nové školní šatny</vt:lpstr>
      <vt:lpstr>Školní vzdělávací program</vt:lpstr>
      <vt:lpstr>Školní vzdělávací program</vt:lpstr>
      <vt:lpstr>Zájmové útvary</vt:lpstr>
      <vt:lpstr>Školní družina</vt:lpstr>
      <vt:lpstr>Poradenské služby – Školní poradenské pracoviště</vt:lpstr>
      <vt:lpstr>Povinná školní docházka</vt:lpstr>
      <vt:lpstr>Povinná školní docházka</vt:lpstr>
      <vt:lpstr>Zápis</vt:lpstr>
      <vt:lpstr>Průběh zápisu</vt:lpstr>
      <vt:lpstr>Průběh zápisu</vt:lpstr>
      <vt:lpstr>Kontakty</vt:lpstr>
      <vt:lpstr>Kontakty</vt:lpstr>
    </vt:vector>
  </TitlesOfParts>
  <Company>ZŠ Votice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Votice</dc:creator>
  <cp:lastModifiedBy>Marcela Kratochvílová</cp:lastModifiedBy>
  <cp:revision>122</cp:revision>
  <cp:lastPrinted>2017-02-13T12:03:12Z</cp:lastPrinted>
  <dcterms:created xsi:type="dcterms:W3CDTF">2007-05-11T09:22:43Z</dcterms:created>
  <dcterms:modified xsi:type="dcterms:W3CDTF">2022-02-22T15:53:58Z</dcterms:modified>
</cp:coreProperties>
</file>