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57" r:id="rId2"/>
    <p:sldId id="319" r:id="rId3"/>
    <p:sldId id="320" r:id="rId4"/>
    <p:sldId id="322" r:id="rId5"/>
    <p:sldId id="321" r:id="rId6"/>
    <p:sldId id="329" r:id="rId7"/>
    <p:sldId id="323" r:id="rId8"/>
    <p:sldId id="279" r:id="rId9"/>
    <p:sldId id="306" r:id="rId10"/>
    <p:sldId id="324" r:id="rId11"/>
    <p:sldId id="325" r:id="rId12"/>
    <p:sldId id="307" r:id="rId13"/>
    <p:sldId id="308" r:id="rId14"/>
    <p:sldId id="326" r:id="rId15"/>
    <p:sldId id="309" r:id="rId16"/>
    <p:sldId id="330" r:id="rId17"/>
    <p:sldId id="305" r:id="rId18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89" autoAdjust="0"/>
  </p:normalViewPr>
  <p:slideViewPr>
    <p:cSldViewPr>
      <p:cViewPr varScale="1">
        <p:scale>
          <a:sx n="78" d="100"/>
          <a:sy n="78" d="100"/>
        </p:scale>
        <p:origin x="172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765903-D8CE-47AE-A43A-B00AD3A92C8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340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EED5A4-8383-4099-B2CC-140B9616D6D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483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59C03-CA32-4C79-8EB3-905F30B0C4F5}" type="slidenum">
              <a:rPr lang="cs-CZ"/>
              <a:pPr/>
              <a:t>1</a:t>
            </a:fld>
            <a:endParaRPr 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68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10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82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12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146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13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378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14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84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15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52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ADCDE-ACB2-4D3F-BDE3-95018939F611}" type="slidenum">
              <a:rPr lang="cs-CZ"/>
              <a:pPr/>
              <a:t>17</a:t>
            </a:fld>
            <a:endParaRPr lang="cs-CZ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57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2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62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3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78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4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59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5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74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6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89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7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1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8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564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9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40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122DFB-CDCB-491F-99FA-325477AB09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43A1-275C-4011-9F8F-C1AE9BD48E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235B572-438D-403E-9476-196DC1538B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B9CDE60-E877-4A83-ABFB-3082EF30EE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E223BC-17E7-424C-9C2A-6126863E0A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8DB0-89A3-4C5B-A0A4-236169960D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BB4CC7-1912-4A43-9447-73B8BEC884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0B9A47F-EA67-4C5E-B85F-35A1056C19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FE8651-AB03-4D72-9810-DF27AF7232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933A58-D390-4159-AAE0-350D4AE4C6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127143-F334-4869-BF10-8A40349BA1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AB4C54-D715-4D47-81C8-D0D13CB2902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-mat.cz/hejneho-metod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1050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116155" cy="2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10502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689109" cy="26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48680"/>
            <a:ext cx="3960440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Další aktivity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84784"/>
            <a:ext cx="8229600" cy="489654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latin typeface="Calibri" pitchFamily="34" charset="0"/>
              </a:rPr>
              <a:t>celoškolní projekty ( sportovní olympiáda)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solidFill>
                  <a:schemeClr val="tx1"/>
                </a:solidFill>
                <a:latin typeface="Calibri" pitchFamily="34" charset="0"/>
              </a:rPr>
              <a:t>poznávací zájezdy – </a:t>
            </a:r>
            <a:r>
              <a:rPr lang="cs-CZ" sz="2600" dirty="0">
                <a:solidFill>
                  <a:schemeClr val="tx1"/>
                </a:solidFill>
                <a:latin typeface="Calibri" pitchFamily="34" charset="0"/>
              </a:rPr>
              <a:t>Velká Británie, Německo, Rakousko, Francie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latin typeface="Calibri" pitchFamily="34" charset="0"/>
              </a:rPr>
              <a:t>lyžařský kurz – pro 7. ročník (Krkonoše)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solidFill>
                  <a:schemeClr val="tx1"/>
                </a:solidFill>
                <a:latin typeface="Calibri" pitchFamily="34" charset="0"/>
              </a:rPr>
              <a:t>přírodovědné pobyty (příspěvek z dotace)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latin typeface="Calibri" pitchFamily="34" charset="0"/>
              </a:rPr>
              <a:t>klub mladého diváka – zájezdy do divadla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solidFill>
                  <a:schemeClr val="tx1"/>
                </a:solidFill>
                <a:latin typeface="Calibri" pitchFamily="34" charset="0"/>
              </a:rPr>
              <a:t>klub mladého čtenáře – objednávky knih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 err="1">
                <a:latin typeface="Calibri" pitchFamily="34" charset="0"/>
              </a:rPr>
              <a:t>active</a:t>
            </a:r>
            <a:r>
              <a:rPr lang="cs-CZ" sz="3200" dirty="0">
                <a:latin typeface="Calibri" pitchFamily="34" charset="0"/>
              </a:rPr>
              <a:t> </a:t>
            </a:r>
            <a:r>
              <a:rPr lang="cs-CZ" sz="3200" dirty="0" err="1">
                <a:latin typeface="Calibri" pitchFamily="34" charset="0"/>
              </a:rPr>
              <a:t>english</a:t>
            </a:r>
            <a:r>
              <a:rPr lang="cs-CZ" sz="3200" dirty="0">
                <a:latin typeface="Calibri" pitchFamily="34" charset="0"/>
              </a:rPr>
              <a:t> </a:t>
            </a:r>
            <a:r>
              <a:rPr lang="cs-CZ" sz="3200" dirty="0" err="1">
                <a:latin typeface="Calibri" pitchFamily="34" charset="0"/>
              </a:rPr>
              <a:t>week</a:t>
            </a:r>
            <a:r>
              <a:rPr lang="cs-CZ" sz="3200" dirty="0">
                <a:latin typeface="Calibri" pitchFamily="34" charset="0"/>
              </a:rPr>
              <a:t> (týden s rodilými mluvčími)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solidFill>
                  <a:schemeClr val="tx1"/>
                </a:solidFill>
                <a:latin typeface="Calibri" pitchFamily="34" charset="0"/>
              </a:rPr>
              <a:t>účast ve sportovních a vědomostních soutěžích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latin typeface="Calibri" pitchFamily="34" charset="0"/>
              </a:rPr>
              <a:t>příprava na přijímací zkoušky</a:t>
            </a:r>
            <a:endParaRPr lang="cs-CZ" sz="28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cs-CZ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0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2060"/>
                </a:solidFill>
                <a:latin typeface="Calibri" pitchFamily="34" charset="0"/>
              </a:rPr>
              <a:t>Počet šestých tříd</a:t>
            </a:r>
          </a:p>
        </p:txBody>
      </p:sp>
      <p:sp>
        <p:nvSpPr>
          <p:cNvPr id="3" name="Obdélník 2"/>
          <p:cNvSpPr/>
          <p:nvPr/>
        </p:nvSpPr>
        <p:spPr>
          <a:xfrm>
            <a:off x="301752" y="908720"/>
            <a:ext cx="84467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002060"/>
              </a:buClr>
              <a:buSzPct val="85000"/>
              <a:buFont typeface="Wingdings" pitchFamily="2" charset="2"/>
              <a:buChar char="q"/>
            </a:pPr>
            <a:endParaRPr lang="cs-CZ" sz="2000" dirty="0">
              <a:latin typeface="Calibri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rgbClr val="002060"/>
              </a:buClr>
              <a:buSzPct val="85000"/>
              <a:buFont typeface="Wingdings" pitchFamily="2" charset="2"/>
              <a:buChar char="q"/>
            </a:pPr>
            <a:endParaRPr lang="cs-CZ" sz="2000" dirty="0">
              <a:latin typeface="Calibri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rgbClr val="002060"/>
              </a:buClr>
              <a:buSzPct val="85000"/>
              <a:buFont typeface="Wingdings" pitchFamily="2" charset="2"/>
              <a:buChar char="q"/>
            </a:pPr>
            <a:endParaRPr lang="cs-CZ" sz="2000" dirty="0">
              <a:latin typeface="Calibri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rgbClr val="002060"/>
              </a:buClr>
              <a:buSzPct val="85000"/>
              <a:buFont typeface="Wingdings" pitchFamily="2" charset="2"/>
              <a:buChar char="q"/>
            </a:pPr>
            <a:r>
              <a:rPr lang="cs-CZ" sz="2000" dirty="0">
                <a:latin typeface="Calibri" pitchFamily="34" charset="0"/>
              </a:rPr>
              <a:t>Počet žáků v pátých třídách  současný stav 74 –  žáků (- žáci na víceletá gymnázia 12?)</a:t>
            </a:r>
          </a:p>
          <a:p>
            <a:pPr marL="274320" indent="-274320">
              <a:spcBef>
                <a:spcPct val="20000"/>
              </a:spcBef>
              <a:buClr>
                <a:srgbClr val="002060"/>
              </a:buClr>
              <a:buSzPct val="85000"/>
              <a:buFont typeface="Wingdings" pitchFamily="2" charset="2"/>
              <a:buChar char="q"/>
            </a:pPr>
            <a:r>
              <a:rPr lang="cs-CZ" sz="2000" dirty="0">
                <a:latin typeface="Calibri" pitchFamily="34" charset="0"/>
              </a:rPr>
              <a:t>Žáci z Olbramovic – cca 12 žáků</a:t>
            </a:r>
          </a:p>
          <a:p>
            <a:pPr marL="274320" indent="-274320">
              <a:spcBef>
                <a:spcPct val="20000"/>
              </a:spcBef>
              <a:buClr>
                <a:srgbClr val="002060"/>
              </a:buClr>
              <a:buSzPct val="85000"/>
              <a:buFont typeface="Wingdings" pitchFamily="2" charset="2"/>
              <a:buChar char="q"/>
            </a:pPr>
            <a:r>
              <a:rPr lang="cs-CZ" sz="2000" dirty="0">
                <a:latin typeface="Calibri" pitchFamily="34" charset="0"/>
              </a:rPr>
              <a:t>3 třídy, </a:t>
            </a:r>
          </a:p>
          <a:p>
            <a:pPr marL="274320" indent="-274320">
              <a:spcBef>
                <a:spcPct val="20000"/>
              </a:spcBef>
              <a:buClr>
                <a:srgbClr val="002060"/>
              </a:buClr>
              <a:buSzPct val="85000"/>
              <a:buFont typeface="Wingdings" pitchFamily="2" charset="2"/>
              <a:buChar char="q"/>
            </a:pPr>
            <a:r>
              <a:rPr lang="cs-CZ" sz="2000" dirty="0">
                <a:latin typeface="Calibri" pitchFamily="34" charset="0"/>
              </a:rPr>
              <a:t>Třídní paní učitelky: </a:t>
            </a:r>
          </a:p>
          <a:p>
            <a:pPr>
              <a:spcBef>
                <a:spcPct val="20000"/>
              </a:spcBef>
              <a:buClr>
                <a:srgbClr val="002060"/>
              </a:buClr>
              <a:buSzPct val="85000"/>
            </a:pPr>
            <a:endParaRPr lang="cs-CZ" sz="2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002060"/>
              </a:buClr>
              <a:buSzPct val="85000"/>
            </a:pPr>
            <a:endParaRPr lang="cs-CZ" sz="2000" dirty="0">
              <a:latin typeface="Calibri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320042"/>
              </p:ext>
            </p:extLst>
          </p:nvPr>
        </p:nvGraphicFramePr>
        <p:xfrm>
          <a:off x="301752" y="3933056"/>
          <a:ext cx="7726632" cy="710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080">
                  <a:extLst>
                    <a:ext uri="{9D8B030D-6E8A-4147-A177-3AD203B41FA5}">
                      <a16:colId xmlns:a16="http://schemas.microsoft.com/office/drawing/2014/main" val="1741658395"/>
                    </a:ext>
                  </a:extLst>
                </a:gridCol>
                <a:gridCol w="1912464">
                  <a:extLst>
                    <a:ext uri="{9D8B030D-6E8A-4147-A177-3AD203B41FA5}">
                      <a16:colId xmlns:a16="http://schemas.microsoft.com/office/drawing/2014/main" val="255907481"/>
                    </a:ext>
                  </a:extLst>
                </a:gridCol>
                <a:gridCol w="663080">
                  <a:extLst>
                    <a:ext uri="{9D8B030D-6E8A-4147-A177-3AD203B41FA5}">
                      <a16:colId xmlns:a16="http://schemas.microsoft.com/office/drawing/2014/main" val="1714227784"/>
                    </a:ext>
                  </a:extLst>
                </a:gridCol>
                <a:gridCol w="1912464">
                  <a:extLst>
                    <a:ext uri="{9D8B030D-6E8A-4147-A177-3AD203B41FA5}">
                      <a16:colId xmlns:a16="http://schemas.microsoft.com/office/drawing/2014/main" val="1256686906"/>
                    </a:ext>
                  </a:extLst>
                </a:gridCol>
                <a:gridCol w="663080">
                  <a:extLst>
                    <a:ext uri="{9D8B030D-6E8A-4147-A177-3AD203B41FA5}">
                      <a16:colId xmlns:a16="http://schemas.microsoft.com/office/drawing/2014/main" val="1928348679"/>
                    </a:ext>
                  </a:extLst>
                </a:gridCol>
                <a:gridCol w="1912464">
                  <a:extLst>
                    <a:ext uri="{9D8B030D-6E8A-4147-A177-3AD203B41FA5}">
                      <a16:colId xmlns:a16="http://schemas.microsoft.com/office/drawing/2014/main" val="2210250129"/>
                    </a:ext>
                  </a:extLst>
                </a:gridCol>
              </a:tblGrid>
              <a:tr h="710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6.A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Mgr.Vanda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Fílová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6.B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Petra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Rabelová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6.C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Mgr. Jana Slabá Janoutová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4251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114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Počítačová pracovna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228184" cy="46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Kuchyňka</a:t>
            </a:r>
          </a:p>
        </p:txBody>
      </p:sp>
      <p:pic>
        <p:nvPicPr>
          <p:cNvPr id="3" name="Obrázek 2" descr="Obsah obrázku osoba, interiér, mladý, dítě&#10;&#10;Popis byl vytvořen automaticky">
            <a:extLst>
              <a:ext uri="{FF2B5EF4-FFF2-40B4-BE49-F238E27FC236}">
                <a16:creationId xmlns:a16="http://schemas.microsoft.com/office/drawing/2014/main" id="{1250A7EE-D08F-4268-86BF-A905D3E96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5" y="1484784"/>
            <a:ext cx="7754753" cy="456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Pracovna chemie a fyziky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86" y="3429000"/>
            <a:ext cx="3744416" cy="28083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6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Pracovna přírodopisu</a:t>
            </a:r>
          </a:p>
        </p:txBody>
      </p:sp>
      <p:pic>
        <p:nvPicPr>
          <p:cNvPr id="6146" name="Picture 2" descr="C:\Users\PC\Documents\votice\prvňáčci shůzka\jazyková pracovna 2 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9"/>
          <a:stretch/>
        </p:blipFill>
        <p:spPr bwMode="auto">
          <a:xfrm>
            <a:off x="1115616" y="1556792"/>
            <a:ext cx="7102080" cy="45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0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25706-F62D-465E-80D2-D9829359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Robotická pracovna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F0B975-4C1C-4CF3-B520-4D6455F0C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6" y="987552"/>
            <a:ext cx="8350683" cy="541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175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Kontakty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96975"/>
            <a:ext cx="8229600" cy="5256213"/>
          </a:xfrm>
          <a:noFill/>
          <a:ln>
            <a:noFill/>
          </a:ln>
        </p:spPr>
        <p:txBody>
          <a:bodyPr/>
          <a:lstStyle/>
          <a:p>
            <a:endParaRPr lang="cs-CZ" dirty="0"/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600" dirty="0">
                <a:latin typeface="Calibri" pitchFamily="34" charset="0"/>
              </a:rPr>
              <a:t>Základní škola a Mateřská škola Votice, příspěvková organizace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600" dirty="0">
                <a:latin typeface="Calibri" pitchFamily="34" charset="0"/>
              </a:rPr>
              <a:t>Adresa školy: Pražská 235, Votice 259 01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600" dirty="0">
                <a:latin typeface="Calibri" pitchFamily="34" charset="0"/>
              </a:rPr>
              <a:t>Telefon: 317 812 267 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600" dirty="0">
                <a:latin typeface="Calibri" pitchFamily="34" charset="0"/>
              </a:rPr>
              <a:t>Mobil: 736 681 297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600" dirty="0">
                <a:latin typeface="Calibri" pitchFamily="34" charset="0"/>
              </a:rPr>
              <a:t>Web: </a:t>
            </a:r>
            <a:r>
              <a:rPr lang="cs-CZ" sz="3600" u="sng" dirty="0">
                <a:latin typeface="Calibri" pitchFamily="34" charset="0"/>
              </a:rPr>
              <a:t>www.zsvotice.cz</a:t>
            </a:r>
            <a:r>
              <a:rPr lang="cs-CZ" sz="3600" dirty="0">
                <a:latin typeface="Calibri" pitchFamily="34" charset="0"/>
              </a:rPr>
              <a:t> 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600" dirty="0">
                <a:latin typeface="Calibri" pitchFamily="34" charset="0"/>
              </a:rPr>
              <a:t>Email: </a:t>
            </a:r>
            <a:r>
              <a:rPr lang="cs-CZ" sz="3600" u="sng" dirty="0">
                <a:latin typeface="Calibri" pitchFamily="34" charset="0"/>
              </a:rPr>
              <a:t>skola@skolavotice.cz</a:t>
            </a:r>
          </a:p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Školní vzdělávací program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latin typeface="Calibri" pitchFamily="34" charset="0"/>
              </a:rPr>
              <a:t>základ všeobecného vzdělání orientovaného na situace blízké životu 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latin typeface="Calibri" pitchFamily="34" charset="0"/>
              </a:rPr>
              <a:t>utváření a rozvíjení klíčových kompetencí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latin typeface="Calibri" pitchFamily="34" charset="0"/>
              </a:rPr>
              <a:t>motivace k celoživotnímu učení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latin typeface="Calibri" pitchFamily="34" charset="0"/>
              </a:rPr>
              <a:t>důraz na mezilidské vztahy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latin typeface="Calibri" pitchFamily="34" charset="0"/>
              </a:rPr>
              <a:t>seberealizace, rozvíjení osobnosti, výchova odpovědného občana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latin typeface="Calibri" pitchFamily="34" charset="0"/>
              </a:rPr>
              <a:t>možnost návštěvy ve vyučování</a:t>
            </a:r>
          </a:p>
          <a:p>
            <a:pPr marL="0" indent="0">
              <a:buNone/>
            </a:pPr>
            <a:endParaRPr lang="cs-CZ" sz="3200" dirty="0">
              <a:latin typeface="Calibri" pitchFamily="34" charset="0"/>
            </a:endParaRPr>
          </a:p>
          <a:p>
            <a:pPr algn="ctr"/>
            <a:endParaRPr lang="cs-CZ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9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Učební plán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120228"/>
              </p:ext>
            </p:extLst>
          </p:nvPr>
        </p:nvGraphicFramePr>
        <p:xfrm>
          <a:off x="395536" y="1628800"/>
          <a:ext cx="8280922" cy="41925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89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8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8450">
                <a:tc>
                  <a:txBody>
                    <a:bodyPr/>
                    <a:lstStyle/>
                    <a:p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Předmět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6.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7.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8.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9. ročník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Český jazyk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Anglický jazyk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Matematika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Dějepis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Člověk a společnost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Chemie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Přírodopis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760">
                <a:tc>
                  <a:txBody>
                    <a:bodyPr/>
                    <a:lstStyle/>
                    <a:p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Zeměpis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50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Učební plán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19203"/>
              </p:ext>
            </p:extLst>
          </p:nvPr>
        </p:nvGraphicFramePr>
        <p:xfrm>
          <a:off x="467544" y="1556792"/>
          <a:ext cx="8424937" cy="44082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2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884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Předmět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6.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7.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8.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9. ročník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709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Informatika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volitelná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volitelná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volitelná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09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Fyzika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709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Hudební výchova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709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Výtvarná výchova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709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Člověk a zdraví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709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Tělesná výchova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709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Pracovní činnosti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709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Druhý cizí jazyk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709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latin typeface="Calibri" pitchFamily="34" charset="0"/>
                          <a:cs typeface="Calibri" pitchFamily="34" charset="0"/>
                        </a:rPr>
                        <a:t>Volitelné</a:t>
                      </a:r>
                      <a:r>
                        <a:rPr lang="cs-CZ" baseline="0" dirty="0">
                          <a:latin typeface="Calibri" pitchFamily="34" charset="0"/>
                          <a:cs typeface="Calibri" pitchFamily="34" charset="0"/>
                        </a:rPr>
                        <a:t> předměty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03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Cizí jazyky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556792"/>
            <a:ext cx="8229600" cy="4597971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latin typeface="Calibri" pitchFamily="34" charset="0"/>
              </a:rPr>
              <a:t>povinný druhý cizí jazyk – </a:t>
            </a:r>
            <a:r>
              <a:rPr lang="cs-CZ" sz="3200" dirty="0">
                <a:solidFill>
                  <a:schemeClr val="tx1"/>
                </a:solidFill>
                <a:latin typeface="Calibri" pitchFamily="34" charset="0"/>
              </a:rPr>
              <a:t>německý, francouzský nebo ruský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solidFill>
                  <a:schemeClr val="tx1"/>
                </a:solidFill>
                <a:latin typeface="Calibri" pitchFamily="34" charset="0"/>
              </a:rPr>
              <a:t>od sedmé třídy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solidFill>
                  <a:schemeClr val="tx1"/>
                </a:solidFill>
                <a:latin typeface="Calibri" pitchFamily="34" charset="0"/>
              </a:rPr>
              <a:t>dvě hodiny týdně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300" dirty="0">
                <a:latin typeface="Calibri" pitchFamily="34" charset="0"/>
              </a:rPr>
              <a:t>anglický jazyk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solidFill>
                  <a:schemeClr val="tx1"/>
                </a:solidFill>
                <a:latin typeface="Calibri" pitchFamily="34" charset="0"/>
              </a:rPr>
              <a:t>rozdělení žáků na 5 skupin (asi 15 žáků ve skupině)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solidFill>
                  <a:schemeClr val="tx1"/>
                </a:solidFill>
                <a:latin typeface="Calibri" pitchFamily="34" charset="0"/>
              </a:rPr>
              <a:t>jedna skupina bude mít náročnější učivo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solidFill>
                  <a:schemeClr val="tx1"/>
                </a:solidFill>
                <a:latin typeface="Calibri" pitchFamily="34" charset="0"/>
              </a:rPr>
              <a:t>zařazení žáků na základě konzultací s vyučujícími AJ 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solidFill>
                  <a:schemeClr val="tx1"/>
                </a:solidFill>
                <a:latin typeface="Calibri" pitchFamily="34" charset="0"/>
              </a:rPr>
              <a:t>s možností přestupu na žádost rodičů nebo doporučení vyučujících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000" dirty="0">
                <a:latin typeface="Calibri" pitchFamily="34" charset="0"/>
              </a:rPr>
              <a:t>CLIL – využití AJ v jiných předmětech</a:t>
            </a:r>
            <a:endParaRPr lang="cs-CZ" sz="3000" dirty="0">
              <a:solidFill>
                <a:schemeClr val="tx1"/>
              </a:solidFill>
              <a:latin typeface="Calibri" pitchFamily="34" charset="0"/>
            </a:endParaRPr>
          </a:p>
          <a:p>
            <a:pPr marL="274320" lvl="1" indent="0">
              <a:buClr>
                <a:srgbClr val="002060"/>
              </a:buClr>
              <a:buNone/>
            </a:pPr>
            <a:endParaRPr lang="cs-CZ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3200" dirty="0">
              <a:latin typeface="Calibri" pitchFamily="34" charset="0"/>
            </a:endParaRPr>
          </a:p>
          <a:p>
            <a:pPr algn="ctr"/>
            <a:endParaRPr lang="cs-CZ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6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Matematika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556792"/>
            <a:ext cx="8229600" cy="4597971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latin typeface="Calibri" pitchFamily="34" charset="0"/>
              </a:rPr>
              <a:t>matematika podle prof. Hejného</a:t>
            </a:r>
            <a:endParaRPr lang="cs-CZ" sz="2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300" dirty="0">
                <a:latin typeface="Calibri" pitchFamily="34" charset="0"/>
                <a:hlinkClick r:id="rId3"/>
              </a:rPr>
              <a:t>http://www.h-mat.cz/hejneho-metoda</a:t>
            </a:r>
            <a:endParaRPr lang="cs-CZ" sz="3300" dirty="0">
              <a:latin typeface="Calibri" pitchFamily="34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300" dirty="0">
                <a:solidFill>
                  <a:schemeClr val="tx1"/>
                </a:solidFill>
                <a:latin typeface="Calibri" pitchFamily="34" charset="0"/>
              </a:rPr>
              <a:t>zažití úspěchu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300" dirty="0">
                <a:solidFill>
                  <a:schemeClr val="tx1"/>
                </a:solidFill>
                <a:latin typeface="Calibri" pitchFamily="34" charset="0"/>
              </a:rPr>
              <a:t>různě náročné úlohy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300" dirty="0">
                <a:latin typeface="Calibri" pitchFamily="34" charset="0"/>
              </a:rPr>
              <a:t>osobnostní rozvoj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300" dirty="0">
                <a:solidFill>
                  <a:schemeClr val="tx1"/>
                </a:solidFill>
                <a:latin typeface="Calibri" pitchFamily="34" charset="0"/>
              </a:rPr>
              <a:t>spolupráce</a:t>
            </a:r>
            <a:endParaRPr lang="cs-CZ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3200" dirty="0">
              <a:latin typeface="Calibri" pitchFamily="34" charset="0"/>
            </a:endParaRPr>
          </a:p>
          <a:p>
            <a:pPr algn="ctr"/>
            <a:endParaRPr lang="cs-CZ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1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Volitelné předměty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84784"/>
            <a:ext cx="8229600" cy="4896544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4400" dirty="0">
                <a:latin typeface="Calibri" pitchFamily="34" charset="0"/>
                <a:cs typeface="Calibri" pitchFamily="34" charset="0"/>
              </a:rPr>
              <a:t>jedna hodina týdně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dramatický seminář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sportovní a pohybové aktivity 1x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komunikace v AJ (rodilý mluvčí)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Přírodovědný seminář</a:t>
            </a:r>
          </a:p>
          <a:p>
            <a:pPr marL="0" indent="0">
              <a:buClr>
                <a:srgbClr val="002060"/>
              </a:buClr>
              <a:buNone/>
            </a:pPr>
            <a:endParaRPr lang="cs-CZ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sz="3200" dirty="0">
              <a:latin typeface="Calibri" pitchFamily="34" charset="0"/>
            </a:endParaRPr>
          </a:p>
          <a:p>
            <a:pPr algn="ctr"/>
            <a:endParaRPr lang="cs-CZ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1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Adaptační kurz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latin typeface="Calibri" pitchFamily="34" charset="0"/>
              </a:rPr>
              <a:t>proběhne 12. - 14. září v areálu Kroužky nad </a:t>
            </a:r>
            <a:r>
              <a:rPr lang="cs-CZ" sz="2800" dirty="0" err="1">
                <a:latin typeface="Calibri" pitchFamily="34" charset="0"/>
              </a:rPr>
              <a:t>Moníncem</a:t>
            </a:r>
            <a:r>
              <a:rPr lang="cs-CZ" sz="2800" dirty="0">
                <a:latin typeface="Calibri" pitchFamily="34" charset="0"/>
              </a:rPr>
              <a:t> (cca 1000 Kč, bez dopravy)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seznámení žáků a třídních učitelů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stmelení kolektivu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prevence rizikového chování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účast školní psycholožky a </a:t>
            </a:r>
            <a:r>
              <a:rPr lang="cs-CZ" sz="2400" dirty="0" err="1">
                <a:solidFill>
                  <a:schemeClr val="tx1"/>
                </a:solidFill>
                <a:latin typeface="Calibri" pitchFamily="34" charset="0"/>
              </a:rPr>
              <a:t>preventistky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 rizikového chování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latin typeface="Calibri" pitchFamily="34" charset="0"/>
              </a:rPr>
              <a:t>se třídami bude pravidelně pracovat kromě třídního učitele také metodik prevence, školní psycholožka </a:t>
            </a:r>
            <a:br>
              <a:rPr lang="cs-CZ" sz="2800" dirty="0">
                <a:latin typeface="Calibri" pitchFamily="34" charset="0"/>
              </a:rPr>
            </a:br>
            <a:r>
              <a:rPr lang="cs-CZ" sz="2800" dirty="0">
                <a:latin typeface="Calibri" pitchFamily="34" charset="0"/>
              </a:rPr>
              <a:t>a výchovný poradce</a:t>
            </a:r>
            <a:endParaRPr lang="cs-CZ" sz="28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Školní klub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latin typeface="Calibri" pitchFamily="34" charset="0"/>
              </a:rPr>
              <a:t>každé odpoledne od 13.00 do 15.30 hodin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200" dirty="0">
                <a:latin typeface="Calibri" pitchFamily="34" charset="0"/>
              </a:rPr>
              <a:t>tematická odpoledne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solidFill>
                  <a:schemeClr val="tx1"/>
                </a:solidFill>
                <a:latin typeface="Calibri" pitchFamily="34" charset="0"/>
              </a:rPr>
              <a:t>sportovní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solidFill>
                  <a:schemeClr val="tx1"/>
                </a:solidFill>
                <a:latin typeface="Calibri" pitchFamily="34" charset="0"/>
              </a:rPr>
              <a:t>výtvarná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solidFill>
                  <a:schemeClr val="tx1"/>
                </a:solidFill>
                <a:latin typeface="Calibri" pitchFamily="34" charset="0"/>
              </a:rPr>
              <a:t>rukodělná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2800" dirty="0">
                <a:solidFill>
                  <a:schemeClr val="tx1"/>
                </a:solidFill>
                <a:latin typeface="Calibri" pitchFamily="34" charset="0"/>
              </a:rPr>
              <a:t>hudební 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300" dirty="0">
                <a:latin typeface="Calibri" pitchFamily="34" charset="0"/>
              </a:rPr>
              <a:t>závazné přihlášky v září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cs-CZ" sz="3300" dirty="0">
                <a:latin typeface="Calibri" pitchFamily="34" charset="0"/>
              </a:rPr>
              <a:t>přednostně dojíždějící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q"/>
            </a:pPr>
            <a:endParaRPr lang="cs-CZ" sz="28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cs-CZ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07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dministrativní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</TotalTime>
  <Words>541</Words>
  <Application>Microsoft Office PowerPoint</Application>
  <PresentationFormat>Předvádění na obrazovce (4:3)</PresentationFormat>
  <Paragraphs>197</Paragraphs>
  <Slides>17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Wingdings</vt:lpstr>
      <vt:lpstr>Wingdings 2</vt:lpstr>
      <vt:lpstr>Administrativní</vt:lpstr>
      <vt:lpstr>Prezentace aplikace PowerPoint</vt:lpstr>
      <vt:lpstr>Školní vzdělávací program</vt:lpstr>
      <vt:lpstr>Učební plán</vt:lpstr>
      <vt:lpstr>Učební plán</vt:lpstr>
      <vt:lpstr>Cizí jazyky</vt:lpstr>
      <vt:lpstr>Matematika</vt:lpstr>
      <vt:lpstr>Volitelné předměty</vt:lpstr>
      <vt:lpstr>Adaptační kurz</vt:lpstr>
      <vt:lpstr>Školní klub</vt:lpstr>
      <vt:lpstr>Další aktivity</vt:lpstr>
      <vt:lpstr>Počet šestých tříd</vt:lpstr>
      <vt:lpstr>Počítačová pracovna</vt:lpstr>
      <vt:lpstr>Kuchyňka</vt:lpstr>
      <vt:lpstr>Pracovna chemie a fyziky</vt:lpstr>
      <vt:lpstr>Pracovna přírodopisu</vt:lpstr>
      <vt:lpstr>Robotická pracovna</vt:lpstr>
      <vt:lpstr>Kontakty</vt:lpstr>
    </vt:vector>
  </TitlesOfParts>
  <Company>ZŠ Votice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ZŠ Votice</dc:creator>
  <cp:lastModifiedBy>Jakub Homolka</cp:lastModifiedBy>
  <cp:revision>114</cp:revision>
  <cp:lastPrinted>2018-04-18T11:35:46Z</cp:lastPrinted>
  <dcterms:created xsi:type="dcterms:W3CDTF">2007-05-11T09:22:43Z</dcterms:created>
  <dcterms:modified xsi:type="dcterms:W3CDTF">2022-04-28T06:18:07Z</dcterms:modified>
</cp:coreProperties>
</file>